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handoutMasterIdLst>
    <p:handoutMasterId r:id="rId102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458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  <p:sldId id="398" r:id="rId43"/>
    <p:sldId id="399" r:id="rId44"/>
    <p:sldId id="400" r:id="rId45"/>
    <p:sldId id="401" r:id="rId46"/>
    <p:sldId id="402" r:id="rId47"/>
    <p:sldId id="403" r:id="rId48"/>
    <p:sldId id="404" r:id="rId49"/>
    <p:sldId id="405" r:id="rId50"/>
    <p:sldId id="406" r:id="rId51"/>
    <p:sldId id="407" r:id="rId52"/>
    <p:sldId id="408" r:id="rId53"/>
    <p:sldId id="409" r:id="rId54"/>
    <p:sldId id="410" r:id="rId55"/>
    <p:sldId id="411" r:id="rId56"/>
    <p:sldId id="412" r:id="rId57"/>
    <p:sldId id="413" r:id="rId58"/>
    <p:sldId id="414" r:id="rId59"/>
    <p:sldId id="415" r:id="rId60"/>
    <p:sldId id="416" r:id="rId61"/>
    <p:sldId id="417" r:id="rId62"/>
    <p:sldId id="418" r:id="rId63"/>
    <p:sldId id="419" r:id="rId64"/>
    <p:sldId id="420" r:id="rId65"/>
    <p:sldId id="421" r:id="rId66"/>
    <p:sldId id="422" r:id="rId67"/>
    <p:sldId id="423" r:id="rId68"/>
    <p:sldId id="424" r:id="rId69"/>
    <p:sldId id="457" r:id="rId70"/>
    <p:sldId id="425" r:id="rId71"/>
    <p:sldId id="426" r:id="rId72"/>
    <p:sldId id="427" r:id="rId73"/>
    <p:sldId id="428" r:id="rId74"/>
    <p:sldId id="429" r:id="rId75"/>
    <p:sldId id="430" r:id="rId76"/>
    <p:sldId id="431" r:id="rId77"/>
    <p:sldId id="432" r:id="rId78"/>
    <p:sldId id="433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446" r:id="rId92"/>
    <p:sldId id="447" r:id="rId93"/>
    <p:sldId id="448" r:id="rId94"/>
    <p:sldId id="449" r:id="rId95"/>
    <p:sldId id="450" r:id="rId96"/>
    <p:sldId id="451" r:id="rId97"/>
    <p:sldId id="452" r:id="rId98"/>
    <p:sldId id="453" r:id="rId99"/>
    <p:sldId id="454" r:id="rId100"/>
  </p:sldIdLst>
  <p:sldSz cx="12192000" cy="6858000"/>
  <p:notesSz cx="6794500" cy="9906000"/>
  <p:custDataLst>
    <p:tags r:id="rId103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3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768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17079679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17" Type="http://schemas.openxmlformats.org/officeDocument/2006/relationships/image" Target="../media/image44.emf"/><Relationship Id="rId2" Type="http://schemas.openxmlformats.org/officeDocument/2006/relationships/image" Target="../media/image29.png"/><Relationship Id="rId16" Type="http://schemas.openxmlformats.org/officeDocument/2006/relationships/image" Target="../media/image43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Relationship Id="rId1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7.em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emf"/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19202"/>
              </p:ext>
            </p:extLst>
          </p:nvPr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856D2BA-4454-005E-3EC3-69B79893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A9367F3-09A6-FE9B-9F7C-EF00E23B3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60C73-D500-4118-3A3F-101D6EDB2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D8048F-990D-7FE5-6629-9E440C4E5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04DE224-D188-E43F-C9FF-DE490EB95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31B95A-5452-FFEE-71BE-2A6A208B331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6613AC-72CD-47B3-EC6F-45EF1F286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5F6654-294B-18BF-3F62-07F235876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614A5C-E0B7-C0A6-BC29-588195B00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2ECBCB-AC14-394B-1491-227F3026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FE9CF6-6708-4F1F-4ABB-EF2471EA49CA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E3FA45E-B3E2-667C-FC8A-D0DEC091C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B1C4283-568B-FCFA-D1B4-BAE76257A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4BA4C59-EBF9-9A4F-FEDF-2F5890517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4991C18-4F80-BE5C-B2FE-26B0F6D01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41379E95-9103-F8AC-E903-C078054C5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D7BE3692-F914-1803-2F6B-283F6CF34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66B01638-649A-6C9B-190F-AA3DA695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CC9D5FA3-91A2-4A2E-B6EB-C22A9CCFC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8B3145E-8DBA-6B82-52A2-F20DEB61B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68463"/>
            <a:ext cx="763588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E15F65B1-1334-2B31-A520-BD854C33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35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5BDF4F35-0F2C-34D9-4B16-8E5420AC1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0E155D8-979C-7F56-8F47-BCEAEBCE9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D598C0CA-9768-A44B-9E94-ACF4429CE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4E0B190-48F6-1338-6E1D-7451A349F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766F785B-C7FE-B6E6-ED06-0AA7605D4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8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0C40B2ED-BE83-9A12-938C-51A5683B2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D6399803-C38A-BEA3-1B9E-1A1D5C2F9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1888" y="5322888"/>
            <a:ext cx="5683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3E2CDC54-4C66-0F28-CD87-BA4DCFDED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D4B5D9-9C54-433D-9D0F-D80C2775052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373995"/>
            <a:ext cx="10972800" cy="844632"/>
          </a:xfrm>
        </p:spPr>
        <p:txBody>
          <a:bodyPr/>
          <a:lstStyle/>
          <a:p>
            <a:r>
              <a:rPr lang="sv-SE" dirty="0"/>
              <a:t>Systempris Nord Pool, spotpris Tyskland samt</a:t>
            </a:r>
            <a:br>
              <a:rPr lang="sv-SE" dirty="0"/>
            </a:br>
            <a:r>
              <a:rPr lang="sv-SE" dirty="0"/>
              <a:t>nordiska </a:t>
            </a:r>
            <a:r>
              <a:rPr lang="sv-SE" dirty="0" err="1"/>
              <a:t>elflöden</a:t>
            </a:r>
            <a:r>
              <a:rPr lang="sv-SE" dirty="0"/>
              <a:t> till och från Tyskland </a:t>
            </a:r>
          </a:p>
        </p:txBody>
      </p:sp>
      <p:sp>
        <p:nvSpPr>
          <p:cNvPr id="6" name="Platshållare för text 20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50B8F8C-002D-A9EA-405C-F2B6F17444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300" y="1062038"/>
            <a:ext cx="947578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5676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B52FA8-2616-D551-DBE5-5A8AB141A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7CD7133-D019-1ED7-EB74-269F95FAE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0738"/>
            <a:ext cx="96139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AB0AED8-DE5E-01B0-5BD0-2046E9606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E015F1C-C5C4-7A58-6730-E8A84959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95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2AA5DD4-7C09-F8CF-4F04-7C925573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B3746E8-1D50-CA23-6084-13429CAE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60613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74B6B83-7FBD-02FB-C860-3DC2F4B93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780940-E5C8-E1C7-E9CA-26D8A8A9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3188247-2EB9-D7E9-A2B9-861898BA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CAA9F2-FCBC-1811-1182-C6AE38A69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8D28C4E-3848-7346-3E38-9C9F1654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69865E-5487-13F3-2105-447337653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5DF08A9-8225-9EC3-0142-070081E4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4EA0333-F1CC-F24A-07B8-9D429181F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14BC076-276F-D7B5-FC80-6E180CB8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467B76-AE1C-5B89-C691-B4A3CECD4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6CF1AC-60D0-DBBC-89C4-2BF0FE502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52FAA-045F-2F92-32E5-035F34BCE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7C76326-D070-340F-7DB6-CEF71370A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01A600C-EAA8-2994-C525-611EC1501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4D5E43-572B-E08C-111E-C89B5B7B6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996DBD7-EAF1-F215-ED17-503FBA219704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FDD51C1-528C-4181-9FE7-C242CDD14B1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42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C874A69-217B-3AB7-9E9C-51242C43A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715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883208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29217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28489B9-078F-756F-D2B3-9BC53CA3D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682185"/>
              </p:ext>
            </p:extLst>
          </p:nvPr>
        </p:nvGraphicFramePr>
        <p:xfrm>
          <a:off x="10428094" y="521886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8094" y="521886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076305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EFFF87B-0801-4DA2-B571-6CEDAA7473F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73CB515-9C16-E5B8-780A-2933FA23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030288"/>
            <a:ext cx="10229850" cy="504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Elkundernas fördelning per avtalstyp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57277" y="901496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-02</a:t>
            </a:r>
            <a:endParaRPr lang="sv-SE" sz="1800" b="1" dirty="0">
              <a:solidFill>
                <a:schemeClr val="tx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60477" y="747505"/>
            <a:ext cx="1409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200" b="1" dirty="0">
                <a:solidFill>
                  <a:schemeClr val="tx1"/>
                </a:solidFill>
              </a:rPr>
              <a:t>jan -03</a:t>
            </a:r>
            <a:endParaRPr lang="sv-SE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BEA3E47C-AA02-8042-6CC5-41DB91C0C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82515"/>
              </p:ext>
            </p:extLst>
          </p:nvPr>
        </p:nvGraphicFramePr>
        <p:xfrm>
          <a:off x="10421938" y="57181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7181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884371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0593D8C-A29A-DA3A-0AEA-9510F474D5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1377950"/>
            <a:ext cx="12192001" cy="3402013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9C8EA99-C8D3-4DC5-90D1-9DE5A314F02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44</a:t>
            </a:fld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Elkundernas fördelning per avtalstyp, procent</a:t>
            </a:r>
          </a:p>
        </p:txBody>
      </p:sp>
      <p:sp>
        <p:nvSpPr>
          <p:cNvPr id="6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AC76B58D-C6D4-8DB3-4038-03E9783A1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519934"/>
              </p:ext>
            </p:extLst>
          </p:nvPr>
        </p:nvGraphicFramePr>
        <p:xfrm>
          <a:off x="10421938" y="1152395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1152395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8878059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541DA58-715A-4B03-AB8C-0F72E58BFC9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D6D49A6-7AC4-3372-BC77-B62362A3F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" y="1122363"/>
            <a:ext cx="11126788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Systempris (månadsmedel) samt fördelning av avtalstyper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9ECDEB43-95EC-C7DC-F484-8F98431804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08397"/>
              </p:ext>
            </p:extLst>
          </p:nvPr>
        </p:nvGraphicFramePr>
        <p:xfrm>
          <a:off x="10421938" y="1152395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1152395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99040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2765E0D-9FB8-402B-A151-2C18B7D516F6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46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B6AD42C-1129-D40F-C3AF-4817AC40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03313"/>
            <a:ext cx="10229850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hushåll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2E9B53F-548C-7303-5164-0901DD80AF7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5940"/>
      </p:ext>
    </p:extLst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1776DC3-4D73-71C9-B355-AE7B5CF13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71E73F7-8879-4ADE-A745-F3BC48776FE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485611"/>
          </a:xfrm>
        </p:spPr>
        <p:txBody>
          <a:bodyPr/>
          <a:lstStyle/>
          <a:p>
            <a:r>
              <a:rPr lang="sv-SE" dirty="0"/>
              <a:t>Elhandelsbyte per månad – hushåll (volym)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114FD19-5A68-1EF9-251D-CA36A810E6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2706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87590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DEA0FF-BEF6-40CD-A670-A0FFAA76BB9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711964-CCF3-E321-5744-2A92E292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Elhandelsbyte per månad – övriga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1924BEC-B082-0259-2C1F-C4CCF1E83F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89278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C23EDB0-7EFD-4766-A65A-AFEBD39A9A5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071B9F-65FF-A51B-4611-B45A4DB6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510324"/>
          </a:xfrm>
        </p:spPr>
        <p:txBody>
          <a:bodyPr/>
          <a:lstStyle/>
          <a:p>
            <a:r>
              <a:rPr lang="sv-SE" dirty="0"/>
              <a:t>Elhandelsbyte per månad – övriga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D312461-B44C-C566-48C1-E887B8319E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138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01B6DF9-8396-93CE-F40D-2840E5F65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ABE2929-F1D8-4B4A-A11E-AC7E706E46D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659FD0-B550-1B42-67C5-5E148A2A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38238"/>
            <a:ext cx="10226675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1"/>
            <a:ext cx="8677275" cy="473254"/>
          </a:xfrm>
        </p:spPr>
        <p:txBody>
          <a:bodyPr/>
          <a:lstStyle/>
          <a:p>
            <a:r>
              <a:rPr lang="sv-SE" dirty="0"/>
              <a:t>Elhandelsbyte per månad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AAF0D66-85C1-9562-7ECD-41A99356C2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0070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90C4582-5066-4866-B918-6FC788F7321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35B6513-C1DF-28FC-BC60-F2F4880F8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68388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84465"/>
          </a:xfrm>
        </p:spPr>
        <p:txBody>
          <a:bodyPr/>
          <a:lstStyle/>
          <a:p>
            <a:r>
              <a:rPr lang="sv-SE" dirty="0"/>
              <a:t>Elhandelsbyte per månad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E5A94F9-758B-C5B1-7C48-3C9BF7450D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9453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EE213B-045C-45EE-9FE7-22FE14F000C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67871F-3F08-85BB-E31A-9AD1AEEAF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3" y="887413"/>
            <a:ext cx="11307762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(antal)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6BB0E7F-CFD7-3A81-9F3F-796837FC7E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7064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F391E9-B301-4990-AFAA-3960237FD59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B7686E-FBF9-CB94-2324-D698B05A9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3" y="874713"/>
            <a:ext cx="11552237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r>
              <a:rPr lang="sv-SE" dirty="0"/>
              <a:t>Elhandelsbyte summa 12 månader (volym)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3C8D6E6-1F45-0DED-EC4D-9173D10A961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0344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56C6BB2-CE3F-4A0F-936D-A0E4F7736F8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F79B3DB-5649-4C35-1DB1-DF2F7F90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9768"/>
            <a:ext cx="10972800" cy="740277"/>
          </a:xfrm>
        </p:spPr>
        <p:txBody>
          <a:bodyPr/>
          <a:lstStyle/>
          <a:p>
            <a:r>
              <a:rPr lang="sv-SE" sz="3200" dirty="0"/>
              <a:t>Elhandelsbyte per månad hushållskunder – genomsnittlig volym 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FADB64E-9135-9AB6-86E1-DD1B69B5703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760413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91673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D87947B-F565-483E-97A7-3CC15E7857F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8CD7A64-B7AE-0C57-9BA1-A1C295C9B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71575"/>
            <a:ext cx="10226675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547395"/>
          </a:xfrm>
        </p:spPr>
        <p:txBody>
          <a:bodyPr/>
          <a:lstStyle/>
          <a:p>
            <a:r>
              <a:rPr lang="sv-SE" dirty="0"/>
              <a:t>Omförhandlade avtal per månad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0809D04-D270-0E6B-197A-65BAD2E058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05898"/>
              </p:ext>
            </p:extLst>
          </p:nvPr>
        </p:nvGraphicFramePr>
        <p:xfrm>
          <a:off x="10421938" y="617881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617881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6479147"/>
      </p:ext>
    </p:extLst>
  </p:cSld>
  <p:clrMapOvr>
    <a:masterClrMapping/>
  </p:clrMapOvr>
  <p:transition spd="med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924E53D-7760-43DD-A2E4-6CABD61EF07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56</a:t>
            </a:fld>
            <a:endParaRPr lang="sv-SE" dirty="0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exkl. nätavgift</a:t>
            </a:r>
          </a:p>
        </p:txBody>
      </p:sp>
      <p:sp>
        <p:nvSpPr>
          <p:cNvPr id="8" name="Platshållare för text 2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918255" y="4687515"/>
            <a:ext cx="223255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050" dirty="0"/>
              <a:t>(</a:t>
            </a:r>
            <a:r>
              <a:rPr lang="sv-SE" sz="1050" dirty="0" err="1"/>
              <a:t>Elcert</a:t>
            </a:r>
            <a:r>
              <a:rPr lang="sv-SE" sz="1050" dirty="0"/>
              <a:t>: 1,0 öre/kWh </a:t>
            </a:r>
            <a:r>
              <a:rPr lang="sv-SE" sz="1050" dirty="0" err="1"/>
              <a:t>exkl</a:t>
            </a:r>
            <a:r>
              <a:rPr lang="sv-SE" sz="1050" dirty="0"/>
              <a:t> moms)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3A76AFF-9347-5F9E-4873-15536090E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04925" y="1593850"/>
            <a:ext cx="4541838" cy="286543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4DCA7A5-3A20-FE36-5049-F073D64CB6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35725" y="1684338"/>
            <a:ext cx="3703638" cy="2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43650"/>
      </p:ext>
    </p:extLst>
  </p:cSld>
  <p:clrMapOvr>
    <a:masterClrMapping/>
  </p:clrMapOvr>
  <p:transition spd="med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CEAFA5D-7871-4FAF-8808-138FD76484E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8F3531B-F85D-9C9A-4120-C7062A91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50" y="1000125"/>
            <a:ext cx="10207625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0624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2000" dirty="0"/>
              <a:t>(systempris exkl. nätavgift)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692756345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8F287C2-6F98-46BC-B659-C95CFBFF969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F6EA442-3ECB-936E-8A26-88E126CE1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857250"/>
            <a:ext cx="11769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Underlag för ”konsumentpriset” </a:t>
            </a:r>
            <a:r>
              <a:rPr lang="sv-SE" sz="1800" dirty="0"/>
              <a:t>exkl. nätavgift och lägre energiskatt i SE1 och SE2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78013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58495788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FF934E-AB4B-4718-AFC8-D648578E82E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BC555DB-A5B5-3A1A-E4AA-B67080E4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715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60624"/>
            <a:ext cx="10972800" cy="1143000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20 000 kWh/år, rörligt pris, löpande priser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4B4D42C-C662-521B-873D-39C17F19A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430035"/>
              </p:ext>
            </p:extLst>
          </p:nvPr>
        </p:nvGraphicFramePr>
        <p:xfrm>
          <a:off x="10487252" y="483692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87252" y="483692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77856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1E2710C-CC19-060C-5E15-15CE0B96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8EBC93B-B3A7-4777-8D43-237487B507B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B61D60F-42A0-EEC2-110F-D2CB8C09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47750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06344"/>
            <a:ext cx="10972800" cy="1143000"/>
          </a:xfrm>
        </p:spPr>
        <p:txBody>
          <a:bodyPr/>
          <a:lstStyle/>
          <a:p>
            <a:r>
              <a:rPr lang="sv-SE"/>
              <a:t>Konsumentprisets fördelning</a:t>
            </a:r>
            <a:br>
              <a:rPr lang="sv-SE"/>
            </a:br>
            <a:r>
              <a:rPr lang="sv-SE"/>
              <a:t>20 000 kWh/år, rörligt pris, löpande priser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85C81A1-FCF4-7193-1C9F-61564DC2E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843947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AC76B58D-C6D4-8DB3-4038-03E9783A1F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361441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8B7AB37-DC0C-4CFC-B59E-787713E45E4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60D5A5-1D21-EBBF-D28D-0185251C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260475"/>
            <a:ext cx="10226675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70611" y="379362"/>
            <a:ext cx="8677275" cy="981075"/>
          </a:xfrm>
        </p:spPr>
        <p:txBody>
          <a:bodyPr/>
          <a:lstStyle/>
          <a:p>
            <a:r>
              <a:rPr lang="sv-SE" dirty="0"/>
              <a:t>Konsumentprisets fördelning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66608F7D-B8C9-3D9F-CF19-9E6D05A29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796166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07BBE39-110A-40D8-B20A-ADC2C043918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648D0B-FCD8-F6B3-9286-04AD3F999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-49104"/>
            <a:ext cx="10972800" cy="1143000"/>
          </a:xfrm>
        </p:spPr>
        <p:txBody>
          <a:bodyPr/>
          <a:lstStyle/>
          <a:p>
            <a:r>
              <a:rPr lang="sv-SE" dirty="0"/>
              <a:t>Konsumentprisets sammansättning</a:t>
            </a:r>
            <a:br>
              <a:rPr lang="sv-SE" dirty="0"/>
            </a:br>
            <a:r>
              <a:rPr lang="sv-SE" dirty="0"/>
              <a:t>Avtal om rörligt pris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55A1F0B9-9C6A-DA13-DD3F-9165AF0FD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136825"/>
      </p:ext>
    </p:extLst>
  </p:cSld>
  <p:clrMapOvr>
    <a:masterClrMapping/>
  </p:clrMapOvr>
  <p:transition spd="med"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08FA64E-9AE4-4BB5-992E-BB1F0F36FFD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FFE0D8-55D5-0FDC-4418-7D1276B9738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231900"/>
            <a:ext cx="116459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0864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855CF1FB-54DB-558A-2052-E6C550CD2B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41130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A87A0A-7EEA-4713-AE00-127DC2B1CB1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8EA3116-6A04-AFAA-8C94-995A30EBF488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1047750"/>
            <a:ext cx="1141730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2010-års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BD5D8DA-6482-CFAA-10CC-F8FD5D5DE5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9072900"/>
      </p:ext>
    </p:extLst>
  </p:cSld>
  <p:clrMapOvr>
    <a:masterClrMapping/>
  </p:clrMapOvr>
  <p:transition spd="med"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668C635-53EF-410B-88D4-AE1A08A3D8A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3589562-AC59-48C0-9AE1-BAB8C478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69963"/>
            <a:ext cx="1083151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9891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62CB65F-0AFE-8CDF-0112-34367FC1E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7632568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9AA3E5-AC8D-457C-A1D4-6BFCB6E1C17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A12912-E46F-B743-AC8B-FCD1E7FDF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7631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44632"/>
          </a:xfrm>
        </p:spPr>
        <p:txBody>
          <a:bodyPr/>
          <a:lstStyle/>
          <a:p>
            <a:r>
              <a:rPr lang="sv-SE" dirty="0"/>
              <a:t>Konsumentpriset på el fördelat 1970-</a:t>
            </a:r>
            <a:br>
              <a:rPr lang="sv-SE" dirty="0"/>
            </a:br>
            <a:r>
              <a:rPr lang="sv-SE" sz="2400" dirty="0"/>
              <a:t>Villa med elvärme (20 000 kWh/år, rörligt pris, löpande priser)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37BE50BA-0D22-1A4D-E973-DC72E3C15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6298221"/>
      </p:ext>
    </p:extLst>
  </p:cSld>
  <p:clrMapOvr>
    <a:masterClrMapping/>
  </p:clrMapOvr>
  <p:transition spd="med"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CC99B0-0834-4BDC-904B-9751AE1EFCF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E5826C0-2DD0-6A2E-D00F-5D25AAFA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31875"/>
            <a:ext cx="10228262" cy="504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7206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villa med elvärme, löpande elpriser, inkl.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5C5C664-76FC-EA14-7AD6-623767B0AD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9154015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393F343-9805-10F4-2D21-4EDA98A2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8262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CB042D3-0176-77F4-EA3F-AD419BBFC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394722"/>
      </p:ext>
    </p:extLst>
  </p:cSld>
  <p:clrMapOvr>
    <a:masterClrMapping/>
  </p:clrMapOvr>
  <p:transition spd="med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677AAE-1D30-44CA-0877-07C69EF4DF2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990600"/>
            <a:ext cx="110077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AAE97E6-C553-48F0-B943-4860C6A4201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69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26344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000" dirty="0"/>
              <a:t>villa med elvärme,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D8229CEA-171D-086B-C26A-BC30047093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1659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7AA332A-D370-EC14-A6BE-560124994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A4343A2-E7B7-49CF-99DB-E95CEAAAE53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8AF8DED-947C-3573-1EED-EEAA598A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16363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62920"/>
          </a:xfrm>
        </p:spPr>
        <p:txBody>
          <a:bodyPr/>
          <a:lstStyle/>
          <a:p>
            <a:r>
              <a:rPr lang="sv-SE" dirty="0"/>
              <a:t>Prisutveckling för olika avtalsformer</a:t>
            </a:r>
            <a:br>
              <a:rPr lang="sv-SE" dirty="0"/>
            </a:br>
            <a:r>
              <a:rPr lang="sv-SE" sz="2400" dirty="0"/>
              <a:t>lägenhet, löpande elenergipriser, exkl. nätavgifter och skatter</a:t>
            </a:r>
            <a:endParaRPr lang="sv-SE" dirty="0"/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D86EA60-2DB1-CA05-2D2F-7F96B215E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0828313"/>
      </p:ext>
    </p:extLst>
  </p:cSld>
  <p:clrMapOvr>
    <a:masterClrMapping/>
  </p:clrMapOvr>
  <p:transition spd="med"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A5698D-20BC-4805-89DB-6591A117FA1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D73B535-DAA7-1951-495F-6BF6953DC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004888"/>
            <a:ext cx="102298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63504"/>
          </a:xfrm>
        </p:spPr>
        <p:txBody>
          <a:bodyPr/>
          <a:lstStyle/>
          <a:p>
            <a:r>
              <a:rPr lang="sv-SE" dirty="0"/>
              <a:t>Prisutveckling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DA479F3A-1B5D-5536-62D9-882202F57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005907"/>
      </p:ext>
    </p:extLst>
  </p:cSld>
  <p:clrMapOvr>
    <a:masterClrMapping/>
  </p:clrMapOvr>
  <p:transition spd="med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3517EC7-CCF3-4D2C-A8F3-A4CE891215C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9360A86-8EF6-69AE-85B9-2476626A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588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/>
              <a:t>Rörligt prisavtal i relation till KPI</a:t>
            </a:r>
            <a:br>
              <a:rPr lang="sv-SE" dirty="0"/>
            </a:br>
            <a:r>
              <a:rPr lang="sv-SE" dirty="0"/>
              <a:t>villa med elvärme (löpande priser)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2BA3996-8FBC-924E-8A2C-930B0F74C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718527"/>
      </p:ext>
    </p:extLst>
  </p:cSld>
  <p:clrMapOvr>
    <a:masterClrMapping/>
  </p:clrMapOvr>
  <p:transition spd="med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828032" y="5805488"/>
            <a:ext cx="6411504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för vissa kommuner i norra Sverige är energiskatten lägre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20EBF8-38C8-4F98-92CB-07A0D456629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699A395-D3C6-EE2F-55E4-A73BA4D3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60450"/>
            <a:ext cx="10477500" cy="483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1385884" cy="737792"/>
          </a:xfrm>
        </p:spPr>
        <p:txBody>
          <a:bodyPr/>
          <a:lstStyle/>
          <a:p>
            <a:r>
              <a:rPr lang="sv-SE" dirty="0"/>
              <a:t>Elskattens utveckling från år 1951 för hushållskunder*</a:t>
            </a:r>
          </a:p>
        </p:txBody>
      </p:sp>
      <p:sp>
        <p:nvSpPr>
          <p:cNvPr id="7" name="Platshållare för text 2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0533" y="973034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58006" y="4437064"/>
            <a:ext cx="4857783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Grön skatteväxling (2001-2006)</a:t>
            </a:r>
          </a:p>
          <a:p>
            <a:r>
              <a:rPr lang="sv-SE" b="1" dirty="0">
                <a:solidFill>
                  <a:srgbClr val="0000FF"/>
                </a:solidFill>
              </a:rPr>
              <a:t>Inflationsuppräkning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78518" y="2571750"/>
            <a:ext cx="3744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b="1" dirty="0">
                <a:solidFill>
                  <a:srgbClr val="0000FF"/>
                </a:solidFill>
              </a:rPr>
              <a:t>1990 infördes moms på energiskatten</a:t>
            </a:r>
          </a:p>
        </p:txBody>
      </p:sp>
    </p:spTree>
    <p:extLst>
      <p:ext uri="{BB962C8B-B14F-4D97-AF65-F5344CB8AC3E}">
        <p14:creationId xmlns:p14="http://schemas.microsoft.com/office/powerpoint/2010/main" val="2211987914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CA7322-1C47-4184-AFF8-C26ABAFFD41F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74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B63411FC-D382-1598-A05A-907136E6F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4288"/>
            <a:ext cx="1057275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17200"/>
          </a:xfrm>
        </p:spPr>
        <p:txBody>
          <a:bodyPr/>
          <a:lstStyle/>
          <a:p>
            <a:r>
              <a:rPr lang="sv-SE" dirty="0"/>
              <a:t>Elkostnadernas utveckling från 1996</a:t>
            </a:r>
            <a:br>
              <a:rPr lang="sv-SE" dirty="0"/>
            </a:br>
            <a:r>
              <a:rPr lang="sv-SE" sz="2000" dirty="0"/>
              <a:t>rörligt avtal*, inkl. nätavgift, elcertifikat, </a:t>
            </a:r>
            <a:r>
              <a:rPr lang="sv-SE" sz="2000" dirty="0" err="1"/>
              <a:t>skatter&amp;moms</a:t>
            </a:r>
            <a:r>
              <a:rPr lang="sv-SE" sz="2000" dirty="0"/>
              <a:t> (löpande priser)</a:t>
            </a:r>
            <a:endParaRPr lang="sv-SE" dirty="0"/>
          </a:p>
        </p:txBody>
      </p:sp>
      <p:sp>
        <p:nvSpPr>
          <p:cNvPr id="7" name="Platshållare för text 2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SCB, Energiföretagen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0533" y="1125538"/>
            <a:ext cx="14054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sv-SE" sz="1400" b="1" dirty="0"/>
              <a:t>öre/kWh</a:t>
            </a:r>
            <a:endParaRPr lang="sv-SE" sz="2400" dirty="0">
              <a:solidFill>
                <a:srgbClr val="5F5F5F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888225" y="5929330"/>
            <a:ext cx="326026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FF"/>
                </a:solidFill>
              </a:rPr>
              <a:t>* koncessionspris 1996-1999</a:t>
            </a:r>
          </a:p>
        </p:txBody>
      </p:sp>
      <p:graphicFrame>
        <p:nvGraphicFramePr>
          <p:cNvPr id="3" name="Objekt 2">
            <a:extLst>
              <a:ext uri="{FF2B5EF4-FFF2-40B4-BE49-F238E27FC236}">
                <a16:creationId xmlns:a16="http://schemas.microsoft.com/office/drawing/2014/main" id="{9A4BC9B3-E72A-3265-9150-7438D6155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414820"/>
              </p:ext>
            </p:extLst>
          </p:nvPr>
        </p:nvGraphicFramePr>
        <p:xfrm>
          <a:off x="10421938" y="540887"/>
          <a:ext cx="140970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09750" imgH="297045" progId="Excel.Sheet.12">
                  <p:embed/>
                </p:oleObj>
              </mc:Choice>
              <mc:Fallback>
                <p:oleObj name="Worksheet" r:id="rId3" imgW="1409750" imgH="297045" progId="Excel.Shee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A85C81A1-FCF4-7193-1C9F-61564DC2EB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21938" y="540887"/>
                        <a:ext cx="1409700" cy="296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844805"/>
      </p:ext>
    </p:extLst>
  </p:cSld>
  <p:clrMapOvr>
    <a:masterClrMapping/>
  </p:clrMapOvr>
  <p:transition spd="med"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6A08A2B-98BA-402C-B52C-DC6F6636AF9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18B826-B482-4186-ABAA-958701957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79359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7F1D54-9AE6-ABFF-6E87-B7C66C271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882820"/>
      </p:ext>
    </p:extLst>
  </p:cSld>
  <p:clrMapOvr>
    <a:masterClrMapping/>
  </p:clrMapOvr>
  <p:transition spd="med"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F7200F9-1F38-48C4-90B4-E599E625413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A9EAD5-0BDC-0467-3972-6133262DE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212850"/>
            <a:ext cx="10228263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441144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2 500-5 000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A2403E81-6575-AD17-7672-EA6498933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061450254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34E1000-0B70-4C28-817A-36066F41A44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77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E3E504D-6B95-9AFF-B691-B8A3A251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03419C0-ADA8-EEE4-1091-7FFF851A43F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88513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2435C0A-BEBA-4763-861A-BB4AA2FC1F35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42288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5 000-15 000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6ECD5E-1B95-94E2-6D5E-6016C52B2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D3BF0F-7F08-DB0D-39B1-C306FA4B065A}"/>
              </a:ext>
            </a:extLst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975" y="120491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071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984C89-EC1F-49B3-99EC-161E2F58B1E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B6B87F2-59D7-92C1-F02D-6CEAD97E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17574"/>
            <a:ext cx="8677275" cy="981075"/>
          </a:xfrm>
        </p:spPr>
        <p:txBody>
          <a:bodyPr/>
          <a:lstStyle/>
          <a:p>
            <a:r>
              <a:rPr lang="sv-SE" dirty="0"/>
              <a:t>Elkostnader i Europa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D815D6C-DF9F-88CD-1E5A-5F560F15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493871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ADFF5C-316F-3458-E7AE-46AF3133749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457200"/>
            <a:ext cx="11583987" cy="600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C9B7A47-775F-4D6D-836E-D2645C8A5E6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26928"/>
          </a:xfrm>
        </p:spPr>
        <p:txBody>
          <a:bodyPr/>
          <a:lstStyle/>
          <a:p>
            <a:r>
              <a:rPr lang="sv-SE" dirty="0"/>
              <a:t>SKM </a:t>
            </a:r>
            <a:r>
              <a:rPr lang="sv-SE" dirty="0" err="1"/>
              <a:t>elcertifikatpris</a:t>
            </a:r>
            <a:r>
              <a:rPr lang="sv-SE" dirty="0"/>
              <a:t> vid </a:t>
            </a:r>
            <a:r>
              <a:rPr lang="sv-SE" dirty="0" err="1"/>
              <a:t>forwardhandel</a:t>
            </a:r>
            <a:r>
              <a:rPr lang="sv-SE" dirty="0"/>
              <a:t>, veckomedelvärde</a:t>
            </a:r>
          </a:p>
        </p:txBody>
      </p:sp>
      <p:sp>
        <p:nvSpPr>
          <p:cNvPr id="6" name="Platshållare för text 11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SKM,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265168247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2174E2A-0A1F-46D7-A132-6EF70E34D22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A8C61A1-7F34-8CDA-3CCF-2A81802E8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i Europa (PPP*)</a:t>
            </a:r>
            <a:br>
              <a:rPr lang="sv-SE" dirty="0"/>
            </a:br>
            <a:r>
              <a:rPr lang="sv-SE" dirty="0"/>
              <a:t>hushållskunder &gt;15 000 kWh/år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2BE1BAF-38C6-8148-B84A-F8E38A96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524533136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C74E08F-708B-4C19-9699-A8DA4209992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CB40145-6F6E-F7D6-527D-FB0FD9EC4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29931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4E599D2-914B-6B4F-537D-E37091BB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295421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6E957E2-08AB-4BCE-940D-D15FDAEF730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78DA04-3250-4193-FE2C-FD23AD7B8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063" y="1212850"/>
            <a:ext cx="10226675" cy="504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20-500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0931986C-BC30-2CA8-DAFC-18B063043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912277898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0BA6DA4-9072-4BC9-B9CE-CEBB09199B9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311C76-66F5-8B18-83DB-EFBC12AE9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43432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688E0C4-E081-513E-14FE-1CE65CC85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22667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D12ABC6-7CBB-487D-B9CB-772AFB01E0B9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2D91A5-6741-E73F-54DD-4F52825CE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03313"/>
            <a:ext cx="10226675" cy="504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68146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500 – 2 000 MWh/år,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72874B0-F3DA-8876-1C20-F57A85540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349196945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4C39A0D-FD00-4673-881C-9BCE717010A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8E18719-079C-EAFA-31E8-C6A6A947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354645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7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CD6D1D4-6E77-F350-C884-317554E4C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66393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63B824C-088E-4BBC-9396-4CDC1708374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20C1DA1-5924-7EFA-6BC4-543215D2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715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95325" y="292860"/>
            <a:ext cx="8677275" cy="981075"/>
          </a:xfrm>
        </p:spPr>
        <p:txBody>
          <a:bodyPr/>
          <a:lstStyle/>
          <a:p>
            <a:r>
              <a:rPr lang="sv-SE" dirty="0"/>
              <a:t>Elkostnader för industrin i Europa (PPP*)</a:t>
            </a:r>
            <a:br>
              <a:rPr lang="sv-SE" dirty="0"/>
            </a:br>
            <a:r>
              <a:rPr lang="sv-SE" dirty="0"/>
              <a:t>70-150 GWh/år, inkl nät och skatter</a:t>
            </a:r>
          </a:p>
        </p:txBody>
      </p:sp>
      <p:sp>
        <p:nvSpPr>
          <p:cNvPr id="7" name="Platshållare för text 18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Eurostat, Energiföretagen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108178F-BBD8-B00C-040E-5064A080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125538"/>
            <a:ext cx="24511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9434433" y="6001544"/>
            <a:ext cx="15653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* Köpkraftsjusterat</a:t>
            </a:r>
          </a:p>
        </p:txBody>
      </p:sp>
    </p:spTree>
    <p:extLst>
      <p:ext uri="{BB962C8B-B14F-4D97-AF65-F5344CB8AC3E}">
        <p14:creationId xmlns:p14="http://schemas.microsoft.com/office/powerpoint/2010/main" val="2991660381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49CE563-EB01-4D14-B516-71F81D2FD9A7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77B3D38-BCCA-A5D6-6A8C-B98A3739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1068388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3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 i Norden och systempris</a:t>
            </a:r>
            <a:br>
              <a:rPr lang="sv-SE" dirty="0"/>
            </a:br>
            <a:r>
              <a:rPr lang="sv-SE" dirty="0"/>
              <a:t>(rullande 52-veckorsvärde)</a:t>
            </a:r>
          </a:p>
        </p:txBody>
      </p:sp>
      <p:sp>
        <p:nvSpPr>
          <p:cNvPr id="7" name="Platshållare för text 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150608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CADBFD-2B73-4C5F-BD07-9DF8183AA72E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7EDD8CA-8233-2370-F1B0-A8F131127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13" y="636588"/>
            <a:ext cx="11742737" cy="545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579456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969754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8855F8F-D7DF-45E8-B7E5-E352B525DAB1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FCA1507-2F27-C0DA-D105-5371175C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722313"/>
            <a:ext cx="10868025" cy="536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616032"/>
          </a:xfrm>
        </p:spPr>
        <p:txBody>
          <a:bodyPr/>
          <a:lstStyle/>
          <a:p>
            <a:r>
              <a:rPr lang="sv-SE" dirty="0"/>
              <a:t>Veckovis elanvändning i Norden</a:t>
            </a:r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15163529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3C9D2B-37D1-C7ED-023B-DA6E8E4C2A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8847AD-214D-48A5-9C1A-4A15328DF39C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90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341376" y="142920"/>
            <a:ext cx="11241024" cy="689184"/>
          </a:xfrm>
        </p:spPr>
        <p:txBody>
          <a:bodyPr/>
          <a:lstStyle/>
          <a:p>
            <a:r>
              <a:rPr lang="sv-SE" dirty="0"/>
              <a:t>20 i topp veckovis elförbrukning i Norden </a:t>
            </a:r>
            <a:r>
              <a:rPr lang="sv-SE" sz="2400" dirty="0"/>
              <a:t>1984-</a:t>
            </a:r>
            <a:endParaRPr lang="sv-SE" dirty="0"/>
          </a:p>
        </p:txBody>
      </p:sp>
      <p:sp>
        <p:nvSpPr>
          <p:cNvPr id="7" name="Platshållare för text 12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D380AA9-B309-D1D0-6BC3-E6F8A22D3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825500"/>
            <a:ext cx="11585575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374454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1087654-06B7-4CE8-A48C-15B736130F42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73C4C93-435F-6D91-4443-29DA0CE1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20775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 och systempris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7" name="Platshållare för text 11"/>
          <p:cNvSpPr txBox="1">
            <a:spLocks/>
          </p:cNvSpPr>
          <p:nvPr/>
        </p:nvSpPr>
        <p:spPr>
          <a:xfrm>
            <a:off x="632086" y="599037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098154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69AB644-0196-701A-5685-0E18B1E05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154113"/>
            <a:ext cx="10228263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BC1D077-0A28-47FB-BC71-F9ED77B48D80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92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i Sverige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595329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805126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CBC73E-7BB7-4DA5-80FE-C587E985550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93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 och systempris i Norden</a:t>
            </a:r>
            <a:br>
              <a:rPr lang="sv-SE"/>
            </a:br>
            <a:r>
              <a:rPr lang="sv-SE"/>
              <a:t>(rullande 52-veckorsvärde)</a:t>
            </a:r>
            <a:endParaRPr lang="sv-SE" dirty="0"/>
          </a:p>
        </p:txBody>
      </p:sp>
      <p:sp>
        <p:nvSpPr>
          <p:cNvPr id="6" name="Platshållare för text 12"/>
          <p:cNvSpPr txBox="1">
            <a:spLocks/>
          </p:cNvSpPr>
          <p:nvPr/>
        </p:nvSpPr>
        <p:spPr>
          <a:xfrm>
            <a:off x="632086" y="6064512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3CCA08D-C8A8-B269-06FC-9E3EFCDC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3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66462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4D2119-9811-4B9E-B87F-3722856A8413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94</a:t>
            </a:fld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9CBF7B6-9094-7F71-B75B-2DACBF9F8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277938"/>
            <a:ext cx="10226675" cy="4838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Sverige 1990-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6027441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9BBE253-A289-8722-4784-FC6485F9F80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51402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5CB5190-6669-7923-0B78-757DDCE46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1343025"/>
            <a:ext cx="10228263" cy="470217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2BB6803-3E9B-40AF-A838-DD5286BA916D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95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sz="2800" dirty="0"/>
              <a:t>(rullande 12-månadersvärde, index dec 1990=100)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C055007-E46C-5B2A-9E22-D72A3869FE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72644"/>
      </p:ext>
    </p:extLst>
  </p:cSld>
  <p:clrMapOvr>
    <a:masterClrMapping/>
  </p:clrMapOvr>
  <p:transition spd="med">
    <p:fade/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1D9C062-249B-B89D-7316-4AA0DF3D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158875"/>
            <a:ext cx="10226675" cy="488632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285CA98-7EC7-4F87-B84E-DC8F521E422B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96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891514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14A7A4C-0B42-2A32-85EF-ECBB2E645E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16708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667BEF3-24D2-4692-9803-A85D7BE2ECE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28F4460-5E76-5CAA-FE7F-2CE24E94941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563" y="1020763"/>
            <a:ext cx="10212387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Sverige 1990-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1FBAC2B-D76C-8DC6-D652-ED3317AA6CB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018885"/>
      </p:ext>
    </p:extLst>
  </p:cSld>
  <p:clrMapOvr>
    <a:masterClrMapping/>
  </p:clrMapOvr>
  <p:transition spd="med">
    <p:fade/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3A91496-27B3-0E35-3B66-A851635E3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96963"/>
            <a:ext cx="102266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1828D1-61FD-4984-B282-E5BE84A6FFD8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/>
              <a:t>Elanvändningen i svensk industri 1975-</a:t>
            </a:r>
            <a:br>
              <a:rPr lang="sv-SE"/>
            </a:br>
            <a:r>
              <a:rPr lang="sv-SE"/>
              <a:t>(rullande 12-månadersvärde)</a:t>
            </a:r>
            <a:endParaRPr lang="sv-SE" dirty="0"/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6076869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F869F0C-7E68-5210-E817-895DBEADDE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66721"/>
      </p:ext>
    </p:extLst>
  </p:cSld>
  <p:clrMapOvr>
    <a:masterClrMapping/>
  </p:clrMapOvr>
  <p:transition spd="med">
    <p:fade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DFB1708-4E40-7F82-2728-85DE8384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588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28CC942-AC1F-4791-9182-6BD35EE7BF1A}" type="datetime1">
              <a:rPr lang="sv-SE" smtClean="0"/>
              <a:pPr>
                <a:defRPr/>
              </a:pPr>
              <a:t>2025-02-16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42920"/>
            <a:ext cx="10972800" cy="1143000"/>
          </a:xfrm>
        </p:spPr>
        <p:txBody>
          <a:bodyPr/>
          <a:lstStyle/>
          <a:p>
            <a:r>
              <a:rPr lang="sv-SE" dirty="0"/>
              <a:t>Elanvändningen i svensk industri 1975-</a:t>
            </a:r>
            <a:br>
              <a:rPr lang="sv-SE" dirty="0"/>
            </a:br>
            <a:r>
              <a:rPr lang="sv-SE" dirty="0"/>
              <a:t>(rullande 12-månadersvärde)</a:t>
            </a:r>
          </a:p>
        </p:txBody>
      </p:sp>
      <p:sp>
        <p:nvSpPr>
          <p:cNvPr id="6" name="Platshållare för text 13"/>
          <p:cNvSpPr txBox="1">
            <a:spLocks/>
          </p:cNvSpPr>
          <p:nvPr/>
        </p:nvSpPr>
        <p:spPr>
          <a:xfrm>
            <a:off x="632086" y="5916228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SCB,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28C6A34-61F3-2293-2980-25B88D385F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242550" y="636588"/>
            <a:ext cx="1409700" cy="29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6540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3101</TotalTime>
  <Words>1877</Words>
  <Application>Microsoft Office PowerPoint</Application>
  <PresentationFormat>Bredbild</PresentationFormat>
  <Paragraphs>459</Paragraphs>
  <Slides>99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99</vt:i4>
      </vt:variant>
    </vt:vector>
  </HeadingPairs>
  <TitlesOfParts>
    <vt:vector size="105" baseType="lpstr">
      <vt:lpstr>Arial</vt:lpstr>
      <vt:lpstr>Calibri</vt:lpstr>
      <vt:lpstr>Calibri Light</vt:lpstr>
      <vt:lpstr>Verdana</vt:lpstr>
      <vt:lpstr>Energiföretagen_mall_v2</vt:lpstr>
      <vt:lpstr>Worksheet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SKM elcertifikatpris vid forwardhandel, veckomedelvärde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Systempris Nord Pool, spotpris Tyskland samt nordiska elflöden till och från Tyskland 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  <vt:lpstr>Elkundernas fördelning per avtalstyp</vt:lpstr>
      <vt:lpstr>Elkundernas fördelning per avtalstyp</vt:lpstr>
      <vt:lpstr>Elkundernas fördelning per avtalstyp, procent</vt:lpstr>
      <vt:lpstr>Systempris (månadsmedel) samt fördelning av avtalstyper</vt:lpstr>
      <vt:lpstr>Elhandelsbyte per månad – hushåll (antal)</vt:lpstr>
      <vt:lpstr>Elhandelsbyte per månad – hushåll (volym)</vt:lpstr>
      <vt:lpstr>Elhandelsbyte per månad – övriga (antal)</vt:lpstr>
      <vt:lpstr>Elhandelsbyte per månad – övriga (volym)</vt:lpstr>
      <vt:lpstr>Elhandelsbyte per månad (antal)</vt:lpstr>
      <vt:lpstr>Elhandelsbyte per månad (volym)</vt:lpstr>
      <vt:lpstr>Elhandelsbyte summa 12 månader (antal)</vt:lpstr>
      <vt:lpstr>Elhandelsbyte summa 12 månader (volym)</vt:lpstr>
      <vt:lpstr>Elhandelsbyte per månad hushållskunder – genomsnittlig volym </vt:lpstr>
      <vt:lpstr>Omförhandlade avtal per månad</vt:lpstr>
      <vt:lpstr>Underlag för ”Konsumentpriset” exkl. nätavgift</vt:lpstr>
      <vt:lpstr>Underlag för ”konsumentpriset” (systempris exkl. nätavgift)</vt:lpstr>
      <vt:lpstr>Underlag för ”konsumentpriset” exkl. nätavgift och lägre energiskatt i SE1 och SE2</vt:lpstr>
      <vt:lpstr>Konsumentprisets fördelning 20 000 kWh/år, rörligt pris, löpande priser</vt:lpstr>
      <vt:lpstr>Konsumentprisets fördelning 20 000 kWh/år, rörligt pris, löpande priser</vt:lpstr>
      <vt:lpstr>Konsumentprisets fördelning Avtal om rörligt pris (löpande priser)</vt:lpstr>
      <vt:lpstr>Konsumentprisets sammansättning Avtal om rörligt pris (löpande priser)</vt:lpstr>
      <vt:lpstr>Konsumentpriset på el fördelat 1970- Villa med elvärme (20 000 kWh/år, rörligt pris, löpande priser)</vt:lpstr>
      <vt:lpstr>Konsumentpriset på el fördelat 1970- Villa med elvärme (20 000 kWh/år, rörligt pris, 2010-års priser)</vt:lpstr>
      <vt:lpstr>Konsumentpriset på el fördelat 1970- Villa med elvärme (20 000 kWh/år, rörligt pris, löpande priser)</vt:lpstr>
      <vt:lpstr>Konsumentpriset på el fördelat 1970- Villa med elvärme (20 000 kWh/år, rörligt pris, löpande priser)</vt:lpstr>
      <vt:lpstr>Prisutveckling för olika avtalsformer villa med elvärme, löpande elpriser, inkl. nätavgifter och skatter</vt:lpstr>
      <vt:lpstr>Prisutveckling för olika avtalsformer villa med elvärme, löpande elenergipriser, exkl. nätavgifter och skatter</vt:lpstr>
      <vt:lpstr>Prisutveckling för olika avtalsformer villa med elvärme, löpande elenergipriser, exkl. nätavgifter och skatter</vt:lpstr>
      <vt:lpstr>Prisutveckling för olika avtalsformer lägenhet, löpande elenergipriser, exkl. nätavgifter och skatter</vt:lpstr>
      <vt:lpstr>Prisutveckling i relation till KPI villa med elvärme (löpande priser)</vt:lpstr>
      <vt:lpstr>Rörligt prisavtal i relation till KPI villa med elvärme (löpande priser)</vt:lpstr>
      <vt:lpstr>Elskattens utveckling från år 1951 för hushållskunder*</vt:lpstr>
      <vt:lpstr>Elkostnadernas utveckling från 1996 rörligt avtal*, inkl. nätavgift, elcertifikat, skatter&amp;moms (löpande priser)</vt:lpstr>
      <vt:lpstr>Elkostnader i Europa hushållskunder 2 500-5 000 kWh/år</vt:lpstr>
      <vt:lpstr>Elkostnader i Europa (PPP*) hushållskunder 2 500-5 000 kWh/år</vt:lpstr>
      <vt:lpstr>Elkostnader i Europa hushållskunder 5 000-15 000 kWh/år</vt:lpstr>
      <vt:lpstr>Elkostnader i Europa hushållskunder 5 000-15 000 kWh/år</vt:lpstr>
      <vt:lpstr>Elkostnader i Europa hushållskunder &gt;15 000 kWh/år</vt:lpstr>
      <vt:lpstr>Elkostnader i Europa (PPP*) hushållskunder &gt;15 000 kWh/år</vt:lpstr>
      <vt:lpstr>Elkostnader för industrin i Europa 20-500 MWh/år, inkl nät och skatter</vt:lpstr>
      <vt:lpstr>Elkostnader för industrin i Europa (PPP*) 20-500 MWh/år, inkl nät och skatter</vt:lpstr>
      <vt:lpstr>Elkostnader för industrin i Europa 500 – 2 000 MWh/år, inkl nät och skatter</vt:lpstr>
      <vt:lpstr>Elkostnader för industrin i Europa (PPP*) 500 – 2 000 MWh/år, inkl nät och skatter</vt:lpstr>
      <vt:lpstr>Elkostnader för industrin i Europa 70-150 GWh/år, inkl nät och skatter</vt:lpstr>
      <vt:lpstr>Elkostnader för industrin i Europa (PPP*) 70-150 GWh/år, inkl nät och skatter</vt:lpstr>
      <vt:lpstr>Elanvändning i Norden och systempris (rullande 52-veckorsvärde)</vt:lpstr>
      <vt:lpstr>Veckovis elanvändning i Norden</vt:lpstr>
      <vt:lpstr>Veckovis elanvändning i Norden</vt:lpstr>
      <vt:lpstr>20 i topp veckovis elförbrukning i Norden 1984-</vt:lpstr>
      <vt:lpstr>Elanvändning i Sverige och systempris (rullande 52-veckorsvärde)</vt:lpstr>
      <vt:lpstr>Elanvändning i Sverige (rullande 52-veckorsvärde)</vt:lpstr>
      <vt:lpstr>Elanvändning och systempris i Norden (rullande 52-veckorsvärde)</vt:lpstr>
      <vt:lpstr>Elanvändningen i Sverige 1990- (rullande 12-månadersvärde)</vt:lpstr>
      <vt:lpstr>Elanvändningen i Sverige 1990- (rullande 12-månadersvärde, index dec 1990=100)</vt:lpstr>
      <vt:lpstr>Elanvändningen i Sverige 1990- (rullande 12-månadersvärde)</vt:lpstr>
      <vt:lpstr>Elanvändningen i Sverige 1990- (rullande 12-månadersvärde)</vt:lpstr>
      <vt:lpstr>Elanvändningen i svensk industri 1975- (rullande 12-månadersvärde)</vt:lpstr>
      <vt:lpstr>Elanvändningen i svensk industri 1975- (rullande 12-månadersvärde)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1043</cp:revision>
  <cp:lastPrinted>2016-09-19T08:50:12Z</cp:lastPrinted>
  <dcterms:created xsi:type="dcterms:W3CDTF">2018-12-07T10:14:31Z</dcterms:created>
  <dcterms:modified xsi:type="dcterms:W3CDTF">2025-02-16T12:24:32Z</dcterms:modified>
</cp:coreProperties>
</file>