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7"/>
  </p:notesMasterIdLst>
  <p:handoutMasterIdLst>
    <p:handoutMasterId r:id="rId48"/>
  </p:handoutMasterIdLst>
  <p:sldIdLst>
    <p:sldId id="398" r:id="rId2"/>
    <p:sldId id="399" r:id="rId3"/>
    <p:sldId id="400" r:id="rId4"/>
    <p:sldId id="401" r:id="rId5"/>
    <p:sldId id="402" r:id="rId6"/>
    <p:sldId id="403" r:id="rId7"/>
    <p:sldId id="404" r:id="rId8"/>
    <p:sldId id="405" r:id="rId9"/>
    <p:sldId id="406" r:id="rId10"/>
    <p:sldId id="407" r:id="rId11"/>
    <p:sldId id="408" r:id="rId12"/>
    <p:sldId id="409" r:id="rId13"/>
    <p:sldId id="410" r:id="rId14"/>
    <p:sldId id="411" r:id="rId15"/>
    <p:sldId id="412" r:id="rId16"/>
    <p:sldId id="413" r:id="rId17"/>
    <p:sldId id="414" r:id="rId18"/>
    <p:sldId id="415" r:id="rId19"/>
    <p:sldId id="416" r:id="rId20"/>
    <p:sldId id="417" r:id="rId21"/>
    <p:sldId id="418" r:id="rId22"/>
    <p:sldId id="419" r:id="rId23"/>
    <p:sldId id="420" r:id="rId24"/>
    <p:sldId id="421" r:id="rId25"/>
    <p:sldId id="422" r:id="rId26"/>
    <p:sldId id="423" r:id="rId27"/>
    <p:sldId id="424" r:id="rId28"/>
    <p:sldId id="457" r:id="rId29"/>
    <p:sldId id="425" r:id="rId30"/>
    <p:sldId id="426" r:id="rId31"/>
    <p:sldId id="427" r:id="rId32"/>
    <p:sldId id="428" r:id="rId33"/>
    <p:sldId id="429" r:id="rId34"/>
    <p:sldId id="430" r:id="rId35"/>
    <p:sldId id="431" r:id="rId36"/>
    <p:sldId id="432" r:id="rId37"/>
    <p:sldId id="433" r:id="rId38"/>
    <p:sldId id="434" r:id="rId39"/>
    <p:sldId id="435" r:id="rId40"/>
    <p:sldId id="436" r:id="rId41"/>
    <p:sldId id="437" r:id="rId42"/>
    <p:sldId id="438" r:id="rId43"/>
    <p:sldId id="439" r:id="rId44"/>
    <p:sldId id="440" r:id="rId45"/>
    <p:sldId id="441" r:id="rId46"/>
  </p:sldIdLst>
  <p:sldSz cx="12192000" cy="6858000"/>
  <p:notesSz cx="6794500" cy="9931400"/>
  <p:custDataLst>
    <p:tags r:id="rId49"/>
  </p:custDataLst>
  <p:defaultTextStyle>
    <a:defPPr>
      <a:defRPr lang="sv-S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0">
          <p15:clr>
            <a:srgbClr val="A4A3A4"/>
          </p15:clr>
        </p15:guide>
        <p15:guide id="2" pos="2140">
          <p15:clr>
            <a:srgbClr val="A4A3A4"/>
          </p15:clr>
        </p15:guide>
        <p15:guide id="3" orient="horz" pos="312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581" autoAdjust="0"/>
    <p:restoredTop sz="95033" autoAdjust="0"/>
  </p:normalViewPr>
  <p:slideViewPr>
    <p:cSldViewPr snapToGrid="0">
      <p:cViewPr>
        <p:scale>
          <a:sx n="77" d="100"/>
          <a:sy n="77" d="100"/>
        </p:scale>
        <p:origin x="-336" y="-6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>
        <p:scale>
          <a:sx n="53" d="100"/>
          <a:sy n="53" d="100"/>
        </p:scale>
        <p:origin x="3528" y="1128"/>
      </p:cViewPr>
      <p:guideLst>
        <p:guide orient="horz" pos="3120"/>
        <p:guide pos="2140"/>
        <p:guide orient="horz" pos="312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100" y="0"/>
            <a:ext cx="294481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2981E67-F8A1-554D-BC15-44C990FCE66A}" type="datetimeFigureOut">
              <a:rPr lang="sv-SE"/>
              <a:pPr>
                <a:defRPr/>
              </a:pPr>
              <a:t>2024-07-07</a:t>
            </a:fld>
            <a:endParaRPr lang="sv-S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3239"/>
            <a:ext cx="294481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100" y="9433239"/>
            <a:ext cx="294481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598825F-A869-254F-9934-F44A62B8198F}" type="slidenum">
              <a:rPr lang="sv-SE"/>
              <a:pPr>
                <a:defRPr/>
              </a:pPr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672792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7463" y="407988"/>
            <a:ext cx="2735262" cy="15398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v-SE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360364" y="2040394"/>
            <a:ext cx="6073775" cy="7146152"/>
          </a:xfrm>
          <a:prstGeom prst="rect">
            <a:avLst/>
          </a:prstGeom>
        </p:spPr>
        <p:txBody>
          <a:bodyPr vert="horz" lIns="0" tIns="45720" rIns="91440" bIns="45720" rtlCol="0"/>
          <a:lstStyle/>
          <a:p>
            <a:pPr lvl="0"/>
            <a:r>
              <a:rPr lang="sv-SE" noProof="0"/>
              <a:t>Click to edit Master text styles</a:t>
            </a:r>
          </a:p>
          <a:p>
            <a:pPr lvl="1"/>
            <a:r>
              <a:rPr lang="sv-SE" noProof="0"/>
              <a:t>Second level</a:t>
            </a:r>
            <a:endParaRPr lang="sv-SE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094414" y="9372759"/>
            <a:ext cx="338137" cy="190988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800">
                <a:latin typeface="+mn-lt"/>
              </a:defRPr>
            </a:lvl1pPr>
          </a:lstStyle>
          <a:p>
            <a:pPr>
              <a:defRPr/>
            </a:pPr>
            <a:fld id="{FBB06DAB-DBF3-084E-A276-8ED6AA7FE883}" type="slidenum">
              <a:rPr lang="sv-SE"/>
              <a:pPr>
                <a:defRPr/>
              </a:pPr>
              <a:t>‹#›</a:t>
            </a:fld>
            <a:endParaRPr lang="sv-SE" dirty="0"/>
          </a:p>
        </p:txBody>
      </p:sp>
      <p:pic>
        <p:nvPicPr>
          <p:cNvPr id="23557" name="Bildobjekt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363" y="9204053"/>
            <a:ext cx="996950" cy="3596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338055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96848E-CDE5-47EE-BB0C-24991C642409}" type="datetime1">
              <a:rPr lang="sv-SE" smtClean="0"/>
              <a:pPr>
                <a:defRPr/>
              </a:pPr>
              <a:t>2024-07-07</a:t>
            </a:fld>
            <a:endParaRPr lang="sv-SE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CA53D8-D7BF-ED48-A5DE-B35EC4CD5AE9}" type="slidenum">
              <a:rPr lang="sv-SE"/>
              <a:pPr>
                <a:defRPr/>
              </a:pPr>
              <a:t>‹#›</a:t>
            </a:fld>
            <a:endParaRPr lang="sv-SE" dirty="0"/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att ändra text</a:t>
            </a:r>
          </a:p>
        </p:txBody>
      </p:sp>
    </p:spTree>
    <p:extLst>
      <p:ext uri="{BB962C8B-B14F-4D97-AF65-F5344CB8AC3E}">
        <p14:creationId xmlns:p14="http://schemas.microsoft.com/office/powerpoint/2010/main" val="2788936271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>
        <p15:guide id="1" orient="horz" pos="3566" userDrawn="1">
          <p15:clr>
            <a:srgbClr val="FBAE40"/>
          </p15:clr>
        </p15:guide>
        <p15:guide id="2" orient="horz" pos="1502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 userDrawn="1"/>
        </p:nvSpPr>
        <p:spPr>
          <a:xfrm>
            <a:off x="0" y="6353175"/>
            <a:ext cx="12192000" cy="504825"/>
          </a:xfrm>
          <a:prstGeom prst="rect">
            <a:avLst/>
          </a:prstGeom>
          <a:solidFill>
            <a:schemeClr val="tx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v-SE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95325" y="540000"/>
            <a:ext cx="8677275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v-SE" noProof="0" dirty="0"/>
              <a:t>Klicka här för att ändra text</a:t>
            </a:r>
            <a:endParaRPr lang="sv-SE" altLang="sv-SE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95325" y="1728000"/>
            <a:ext cx="8677275" cy="436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 dirty="0"/>
              <a:t>Klicka här för att ändra text</a:t>
            </a:r>
          </a:p>
          <a:p>
            <a:pPr lvl="1"/>
            <a:r>
              <a:rPr lang="sv-SE" altLang="sv-SE" dirty="0"/>
              <a:t>Andra nivå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20375" y="6516000"/>
            <a:ext cx="679450" cy="1778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8B4220F-9EF5-4B6D-93FE-E3BA6B8CEB20}" type="datetime1">
              <a:rPr lang="sv-SE" smtClean="0"/>
              <a:pPr>
                <a:defRPr/>
              </a:pPr>
              <a:t>2024-07-07</a:t>
            </a:fld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72863" y="6516000"/>
            <a:ext cx="358775" cy="17938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2D3467A-03F1-294A-B946-CB7CA69FE6EC}" type="slidenum">
              <a:rPr lang="sv-SE"/>
              <a:pPr>
                <a:defRPr/>
              </a:pPr>
              <a:t>‹#›</a:t>
            </a:fld>
            <a:endParaRPr lang="sv-SE" dirty="0"/>
          </a:p>
        </p:txBody>
      </p:sp>
      <p:pic>
        <p:nvPicPr>
          <p:cNvPr id="10" name="Bildobjekt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363" y="6426000"/>
            <a:ext cx="900000" cy="32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13" r:id="rId1"/>
  </p:sldLayoutIdLst>
  <p:transition spd="med">
    <p:fade/>
  </p:transition>
  <p:hf hdr="0" ftr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alibri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alibri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alibri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alibri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alibri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alibri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alibri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alibri" charset="0"/>
        </a:defRPr>
      </a:lvl9pPr>
    </p:titleStyle>
    <p:bodyStyle>
      <a:lvl1pPr marL="266700" indent="-266700" algn="l" rtl="0" eaLnBrk="0" fontAlgn="base" hangingPunct="0">
        <a:lnSpc>
          <a:spcPct val="97000"/>
        </a:lnSpc>
        <a:spcBef>
          <a:spcPts val="1200"/>
        </a:spcBef>
        <a:spcAft>
          <a:spcPct val="0"/>
        </a:spcAft>
        <a:buClr>
          <a:schemeClr val="accent1"/>
        </a:buClr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42925" indent="-276225" algn="l" rtl="0" eaLnBrk="0" fontAlgn="base" hangingPunct="0">
        <a:lnSpc>
          <a:spcPct val="97000"/>
        </a:lnSpc>
        <a:spcBef>
          <a:spcPts val="1200"/>
        </a:spcBef>
        <a:spcAft>
          <a:spcPct val="0"/>
        </a:spcAft>
        <a:buClr>
          <a:schemeClr val="accent1"/>
        </a:buClr>
        <a:buFont typeface="Arial" charset="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600"/>
        </a:spcBef>
        <a:spcAft>
          <a:spcPct val="0"/>
        </a:spcAft>
        <a:buClr>
          <a:schemeClr val="accent1"/>
        </a:buClr>
        <a:buFont typeface="Arial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600"/>
        </a:spcBef>
        <a:spcAft>
          <a:spcPct val="0"/>
        </a:spcAft>
        <a:buClr>
          <a:schemeClr val="accent1"/>
        </a:buClr>
        <a:buFont typeface="Arial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600"/>
        </a:spcBef>
        <a:spcAft>
          <a:spcPct val="0"/>
        </a:spcAft>
        <a:buClr>
          <a:schemeClr val="accent1"/>
        </a:buClr>
        <a:buFont typeface="Arial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70" userDrawn="1">
          <p15:clr>
            <a:srgbClr val="F26B43"/>
          </p15:clr>
        </p15:guide>
        <p15:guide id="2" pos="438" userDrawn="1">
          <p15:clr>
            <a:srgbClr val="F26B43"/>
          </p15:clr>
        </p15:guide>
        <p15:guide id="3" pos="3840" userDrawn="1">
          <p15:clr>
            <a:srgbClr val="F26B43"/>
          </p15:clr>
        </p15:guide>
        <p15:guide id="4" pos="6652" userDrawn="1">
          <p15:clr>
            <a:srgbClr val="F26B43"/>
          </p15:clr>
        </p15:guide>
        <p15:guide id="5" orient="horz" pos="1084" userDrawn="1">
          <p15:clr>
            <a:srgbClr val="F26B43"/>
          </p15:clr>
        </p15:guide>
        <p15:guide id="6" orient="horz" pos="3838" userDrawn="1">
          <p15:clr>
            <a:srgbClr val="F26B43"/>
          </p15:clr>
        </p15:guide>
        <p15:guide id="7" pos="1028" userDrawn="1">
          <p15:clr>
            <a:srgbClr val="F26B43"/>
          </p15:clr>
        </p15:guide>
        <p15:guide id="8" orient="horz" pos="4002" userDrawn="1">
          <p15:clr>
            <a:srgbClr val="F26B43"/>
          </p15:clr>
        </p15:guide>
        <p15:guide id="9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4.emf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5.emf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6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7.emf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8.emf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emf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40.emf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emf"/><Relationship Id="rId2" Type="http://schemas.openxmlformats.org/officeDocument/2006/relationships/image" Target="../media/image41.emf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emf"/><Relationship Id="rId2" Type="http://schemas.openxmlformats.org/officeDocument/2006/relationships/image" Target="../media/image43.emf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emf"/><Relationship Id="rId2" Type="http://schemas.openxmlformats.org/officeDocument/2006/relationships/image" Target="../media/image42.emf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emf"/><Relationship Id="rId2" Type="http://schemas.openxmlformats.org/officeDocument/2006/relationships/image" Target="../media/image46.emf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emf"/><Relationship Id="rId2" Type="http://schemas.openxmlformats.org/officeDocument/2006/relationships/image" Target="../media/image48.emf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emf"/><Relationship Id="rId2" Type="http://schemas.openxmlformats.org/officeDocument/2006/relationships/image" Target="../media/image49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emf"/><Relationship Id="rId2" Type="http://schemas.openxmlformats.org/officeDocument/2006/relationships/image" Target="../media/image50.emf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emf"/><Relationship Id="rId2" Type="http://schemas.openxmlformats.org/officeDocument/2006/relationships/image" Target="../media/image51.emf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emf"/><Relationship Id="rId2" Type="http://schemas.openxmlformats.org/officeDocument/2006/relationships/image" Target="../media/image52.emf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emf"/><Relationship Id="rId2" Type="http://schemas.openxmlformats.org/officeDocument/2006/relationships/image" Target="../media/image53.emf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emf"/><Relationship Id="rId2" Type="http://schemas.openxmlformats.org/officeDocument/2006/relationships/image" Target="../media/image54.emf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emf"/><Relationship Id="rId2" Type="http://schemas.openxmlformats.org/officeDocument/2006/relationships/image" Target="../media/image55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BFDD51C1-528C-4181-9FE7-C242CDD14B11}" type="datetime1">
              <a:rPr lang="sv-SE" smtClean="0"/>
              <a:pPr>
                <a:defRPr/>
              </a:pPr>
              <a:t>2024-07-07</a:t>
            </a:fld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5BCA53D8-D7BF-ED48-A5DE-B35EC4CD5AE9}" type="slidenum">
              <a:rPr lang="sv-SE" smtClean="0"/>
              <a:pPr>
                <a:defRPr/>
              </a:pPr>
              <a:t>1</a:t>
            </a:fld>
            <a:endParaRPr lang="sv-SE" dirty="0"/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B1DA25D9-DD12-CA4A-1B2A-185FFEACC1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62013" y="971550"/>
            <a:ext cx="10228262" cy="5048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ubrik 6"/>
          <p:cNvSpPr>
            <a:spLocks noGrp="1"/>
          </p:cNvSpPr>
          <p:nvPr>
            <p:ph type="title"/>
          </p:nvPr>
        </p:nvSpPr>
        <p:spPr>
          <a:xfrm>
            <a:off x="609600" y="188640"/>
            <a:ext cx="10972800" cy="616032"/>
          </a:xfrm>
        </p:spPr>
        <p:txBody>
          <a:bodyPr/>
          <a:lstStyle/>
          <a:p>
            <a:r>
              <a:rPr lang="sv-SE" dirty="0"/>
              <a:t>Elkundernas fördelning per avtalstyp</a:t>
            </a:r>
          </a:p>
        </p:txBody>
      </p:sp>
      <p:sp>
        <p:nvSpPr>
          <p:cNvPr id="7" name="Platshållare för text 17"/>
          <p:cNvSpPr txBox="1">
            <a:spLocks/>
          </p:cNvSpPr>
          <p:nvPr/>
        </p:nvSpPr>
        <p:spPr>
          <a:xfrm>
            <a:off x="632086" y="5866800"/>
            <a:ext cx="6855643" cy="181155"/>
          </a:xfrm>
          <a:prstGeom prst="rect">
            <a:avLst/>
          </a:prstGeom>
        </p:spPr>
        <p:txBody>
          <a:bodyPr vert="horz" lIns="0" tIns="0" rIns="0" bIns="0" rtlCol="0" anchor="t" anchorCtr="0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Källa: SCB, Energiföretagen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1257277" y="883208"/>
            <a:ext cx="14097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v-SE" sz="1200" b="1" dirty="0">
                <a:solidFill>
                  <a:schemeClr val="tx1"/>
                </a:solidFill>
              </a:rPr>
              <a:t>jan -02</a:t>
            </a:r>
            <a:endParaRPr lang="sv-SE" sz="1800" b="1" dirty="0">
              <a:solidFill>
                <a:schemeClr val="tx1"/>
              </a:solidFill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1460477" y="729217"/>
            <a:ext cx="14097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v-SE" sz="1200" b="1" dirty="0">
                <a:solidFill>
                  <a:schemeClr val="tx1"/>
                </a:solidFill>
              </a:rPr>
              <a:t>jan -03</a:t>
            </a:r>
            <a:endParaRPr lang="sv-SE" sz="1800" b="1" dirty="0">
              <a:solidFill>
                <a:schemeClr val="tx1"/>
              </a:solidFill>
            </a:endParaRPr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2563B9A1-D095-06A8-D9E3-F86B6E924E9B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10430668" y="656240"/>
            <a:ext cx="1058863" cy="296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4076305"/>
      </p:ext>
    </p:extLst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590C4582-5066-4866-B918-6FC788F7321A}" type="datetime1">
              <a:rPr lang="sv-SE" smtClean="0"/>
              <a:pPr>
                <a:defRPr/>
              </a:pPr>
              <a:t>2024-07-07</a:t>
            </a:fld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5BCA53D8-D7BF-ED48-A5DE-B35EC4CD5AE9}" type="slidenum">
              <a:rPr lang="sv-SE" smtClean="0"/>
              <a:pPr>
                <a:defRPr/>
              </a:pPr>
              <a:t>10</a:t>
            </a:fld>
            <a:endParaRPr lang="sv-SE" dirty="0"/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FA518736-B57A-8D8F-D39D-541100CCE9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5175" y="1068388"/>
            <a:ext cx="10228263" cy="5048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ubrik 6"/>
          <p:cNvSpPr>
            <a:spLocks noGrp="1"/>
          </p:cNvSpPr>
          <p:nvPr>
            <p:ph type="title"/>
          </p:nvPr>
        </p:nvSpPr>
        <p:spPr>
          <a:xfrm>
            <a:off x="695325" y="540000"/>
            <a:ext cx="8677275" cy="584465"/>
          </a:xfrm>
        </p:spPr>
        <p:txBody>
          <a:bodyPr/>
          <a:lstStyle/>
          <a:p>
            <a:r>
              <a:rPr lang="sv-SE" dirty="0"/>
              <a:t>Elhandelsbyte per månad (volym)</a:t>
            </a:r>
          </a:p>
        </p:txBody>
      </p:sp>
      <p:sp>
        <p:nvSpPr>
          <p:cNvPr id="7" name="Platshållare för text 15"/>
          <p:cNvSpPr txBox="1">
            <a:spLocks/>
          </p:cNvSpPr>
          <p:nvPr/>
        </p:nvSpPr>
        <p:spPr>
          <a:xfrm>
            <a:off x="632086" y="5866800"/>
            <a:ext cx="6855643" cy="181155"/>
          </a:xfrm>
          <a:prstGeom prst="rect">
            <a:avLst/>
          </a:prstGeom>
        </p:spPr>
        <p:txBody>
          <a:bodyPr vert="horz" lIns="0" tIns="0" rIns="0" bIns="0" rtlCol="0" anchor="t" anchorCtr="0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Källa: SCB, Energiföretagen</a:t>
            </a: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8826AE46-D17F-546A-F7DE-DD08706D8CDD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10242550" y="636181"/>
            <a:ext cx="1409700" cy="296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889453"/>
      </p:ext>
    </p:extLst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44EE213B-045C-45EE-9FE7-22FE14F000CE}" type="datetime1">
              <a:rPr lang="sv-SE" smtClean="0"/>
              <a:pPr>
                <a:defRPr/>
              </a:pPr>
              <a:t>2024-07-07</a:t>
            </a:fld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5BCA53D8-D7BF-ED48-A5DE-B35EC4CD5AE9}" type="slidenum">
              <a:rPr lang="sv-SE" smtClean="0"/>
              <a:pPr>
                <a:defRPr/>
              </a:pPr>
              <a:t>11</a:t>
            </a:fld>
            <a:endParaRPr lang="sv-SE" dirty="0"/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738D210C-5CC5-F41F-9E8B-77E58A35A8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7363" y="887413"/>
            <a:ext cx="11307762" cy="505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ubrik 6"/>
          <p:cNvSpPr>
            <a:spLocks noGrp="1"/>
          </p:cNvSpPr>
          <p:nvPr>
            <p:ph type="title"/>
          </p:nvPr>
        </p:nvSpPr>
        <p:spPr>
          <a:xfrm>
            <a:off x="609600" y="188640"/>
            <a:ext cx="10972800" cy="652608"/>
          </a:xfrm>
        </p:spPr>
        <p:txBody>
          <a:bodyPr/>
          <a:lstStyle/>
          <a:p>
            <a:r>
              <a:rPr lang="sv-SE" dirty="0"/>
              <a:t>Elhandelsbyte summa 12 månader (antal)</a:t>
            </a:r>
          </a:p>
        </p:txBody>
      </p:sp>
      <p:sp>
        <p:nvSpPr>
          <p:cNvPr id="7" name="Platshållare för text 15"/>
          <p:cNvSpPr txBox="1">
            <a:spLocks/>
          </p:cNvSpPr>
          <p:nvPr/>
        </p:nvSpPr>
        <p:spPr>
          <a:xfrm>
            <a:off x="632086" y="5866800"/>
            <a:ext cx="6855643" cy="181155"/>
          </a:xfrm>
          <a:prstGeom prst="rect">
            <a:avLst/>
          </a:prstGeom>
        </p:spPr>
        <p:txBody>
          <a:bodyPr vert="horz" lIns="0" tIns="0" rIns="0" bIns="0" rtlCol="0" anchor="t" anchorCtr="0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Källa: SCB, Energiföretagen</a:t>
            </a: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D9E6B342-BDB0-B3F2-986A-00931309E084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10242550" y="636181"/>
            <a:ext cx="1409700" cy="296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3737064"/>
      </p:ext>
    </p:extLst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68F391E9-B301-4990-AFAA-3960237FD59E}" type="datetime1">
              <a:rPr lang="sv-SE" smtClean="0"/>
              <a:pPr>
                <a:defRPr/>
              </a:pPr>
              <a:t>2024-07-07</a:t>
            </a:fld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5BCA53D8-D7BF-ED48-A5DE-B35EC4CD5AE9}" type="slidenum">
              <a:rPr lang="sv-SE" smtClean="0"/>
              <a:pPr>
                <a:defRPr/>
              </a:pPr>
              <a:t>12</a:t>
            </a:fld>
            <a:endParaRPr lang="sv-SE" dirty="0"/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BEA4956F-FC18-89BA-EEF9-FF37328141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3" y="874713"/>
            <a:ext cx="11552237" cy="5048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ubrik 6"/>
          <p:cNvSpPr>
            <a:spLocks noGrp="1"/>
          </p:cNvSpPr>
          <p:nvPr>
            <p:ph type="title"/>
          </p:nvPr>
        </p:nvSpPr>
        <p:spPr>
          <a:xfrm>
            <a:off x="609600" y="188640"/>
            <a:ext cx="10972800" cy="652608"/>
          </a:xfrm>
        </p:spPr>
        <p:txBody>
          <a:bodyPr/>
          <a:lstStyle/>
          <a:p>
            <a:r>
              <a:rPr lang="sv-SE" dirty="0"/>
              <a:t>Elhandelsbyte summa 12 månader (volym)</a:t>
            </a:r>
          </a:p>
        </p:txBody>
      </p:sp>
      <p:sp>
        <p:nvSpPr>
          <p:cNvPr id="7" name="Platshållare för text 15"/>
          <p:cNvSpPr txBox="1">
            <a:spLocks/>
          </p:cNvSpPr>
          <p:nvPr/>
        </p:nvSpPr>
        <p:spPr>
          <a:xfrm>
            <a:off x="632086" y="5866800"/>
            <a:ext cx="6855643" cy="181155"/>
          </a:xfrm>
          <a:prstGeom prst="rect">
            <a:avLst/>
          </a:prstGeom>
        </p:spPr>
        <p:txBody>
          <a:bodyPr vert="horz" lIns="0" tIns="0" rIns="0" bIns="0" rtlCol="0" anchor="t" anchorCtr="0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Källa: SCB, Energiföretagen</a:t>
            </a: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166624A6-8952-041E-F885-42DD35E1B235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10242550" y="636181"/>
            <a:ext cx="1409700" cy="296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1570344"/>
      </p:ext>
    </p:extLst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C56C6BB2-CE3F-4A0F-936D-A0E4F7736F8B}" type="datetime1">
              <a:rPr lang="sv-SE" smtClean="0"/>
              <a:pPr>
                <a:defRPr/>
              </a:pPr>
              <a:t>2024-07-07</a:t>
            </a:fld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5BCA53D8-D7BF-ED48-A5DE-B35EC4CD5AE9}" type="slidenum">
              <a:rPr lang="sv-SE" smtClean="0"/>
              <a:pPr>
                <a:defRPr/>
              </a:pPr>
              <a:t>13</a:t>
            </a:fld>
            <a:endParaRPr lang="sv-SE" dirty="0"/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AE2652BF-971E-2B1C-A29F-02BC05CDD7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1513" y="996950"/>
            <a:ext cx="10226675" cy="5048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ubrik 6"/>
          <p:cNvSpPr>
            <a:spLocks noGrp="1"/>
          </p:cNvSpPr>
          <p:nvPr>
            <p:ph type="title"/>
          </p:nvPr>
        </p:nvSpPr>
        <p:spPr>
          <a:xfrm>
            <a:off x="609600" y="69768"/>
            <a:ext cx="10972800" cy="740277"/>
          </a:xfrm>
        </p:spPr>
        <p:txBody>
          <a:bodyPr/>
          <a:lstStyle/>
          <a:p>
            <a:r>
              <a:rPr lang="sv-SE" sz="3200" dirty="0"/>
              <a:t>Elhandelsbyte per månad hushållskunder – genomsnittlig volym </a:t>
            </a:r>
          </a:p>
        </p:txBody>
      </p:sp>
      <p:sp>
        <p:nvSpPr>
          <p:cNvPr id="7" name="Platshållare för text 15"/>
          <p:cNvSpPr txBox="1">
            <a:spLocks/>
          </p:cNvSpPr>
          <p:nvPr/>
        </p:nvSpPr>
        <p:spPr>
          <a:xfrm>
            <a:off x="632086" y="5866800"/>
            <a:ext cx="6855643" cy="181155"/>
          </a:xfrm>
          <a:prstGeom prst="rect">
            <a:avLst/>
          </a:prstGeom>
        </p:spPr>
        <p:txBody>
          <a:bodyPr vert="horz" lIns="0" tIns="0" rIns="0" bIns="0" rtlCol="0" anchor="t" anchorCtr="0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Källa: SCB, Energiföretagen</a:t>
            </a: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BDAD2EA3-CD42-A2CC-EEA1-48FC439582C5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10242550" y="759829"/>
            <a:ext cx="1409700" cy="296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5491673"/>
      </p:ext>
    </p:extLst>
  </p:cSld>
  <p:clrMapOvr>
    <a:masterClrMapping/>
  </p:clrMapOvr>
  <p:transition spd="med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5D87947B-F565-483E-97A7-3CC15E7857F4}" type="datetime1">
              <a:rPr lang="sv-SE" smtClean="0"/>
              <a:pPr>
                <a:defRPr/>
              </a:pPr>
              <a:t>2024-07-07</a:t>
            </a:fld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5BCA53D8-D7BF-ED48-A5DE-B35EC4CD5AE9}" type="slidenum">
              <a:rPr lang="sv-SE" smtClean="0"/>
              <a:pPr>
                <a:defRPr/>
              </a:pPr>
              <a:t>14</a:t>
            </a:fld>
            <a:endParaRPr lang="sv-SE" dirty="0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8488261F-C29C-EA14-9D40-0C07526267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1513" y="1171575"/>
            <a:ext cx="10226675" cy="4830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ubrik 6"/>
          <p:cNvSpPr>
            <a:spLocks noGrp="1"/>
          </p:cNvSpPr>
          <p:nvPr>
            <p:ph type="title"/>
          </p:nvPr>
        </p:nvSpPr>
        <p:spPr>
          <a:xfrm>
            <a:off x="695325" y="540000"/>
            <a:ext cx="8677275" cy="547395"/>
          </a:xfrm>
        </p:spPr>
        <p:txBody>
          <a:bodyPr/>
          <a:lstStyle/>
          <a:p>
            <a:r>
              <a:rPr lang="sv-SE" dirty="0"/>
              <a:t>Omförhandlade avtal per månad</a:t>
            </a:r>
          </a:p>
        </p:txBody>
      </p:sp>
      <p:sp>
        <p:nvSpPr>
          <p:cNvPr id="7" name="Platshållare för text 15"/>
          <p:cNvSpPr txBox="1">
            <a:spLocks/>
          </p:cNvSpPr>
          <p:nvPr/>
        </p:nvSpPr>
        <p:spPr>
          <a:xfrm>
            <a:off x="632086" y="5866800"/>
            <a:ext cx="6855643" cy="181155"/>
          </a:xfrm>
          <a:prstGeom prst="rect">
            <a:avLst/>
          </a:prstGeom>
        </p:spPr>
        <p:txBody>
          <a:bodyPr vert="horz" lIns="0" tIns="0" rIns="0" bIns="0" rtlCol="0" anchor="t" anchorCtr="0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Källa: SCB, Energiföretagen</a:t>
            </a: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01DB88D6-0CA6-2554-A361-62350493D14D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10430668" y="656240"/>
            <a:ext cx="1058863" cy="296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6479147"/>
      </p:ext>
    </p:extLst>
  </p:cSld>
  <p:clrMapOvr>
    <a:masterClrMapping/>
  </p:clrMapOvr>
  <p:transition spd="med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602AE59E-683C-BC5D-E6C3-94810AAD95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09700" y="1460500"/>
            <a:ext cx="5078413" cy="331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Platshållare för datum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D924E53D-7760-43DD-A2E4-6CABD61EF072}" type="datetime1">
              <a:rPr lang="sv-SE" smtClean="0"/>
              <a:pPr>
                <a:defRPr/>
              </a:pPr>
              <a:t>2024-07-07</a:t>
            </a:fld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5BCA53D8-D7BF-ED48-A5DE-B35EC4CD5AE9}" type="slidenum">
              <a:rPr lang="sv-SE" smtClean="0"/>
              <a:pPr>
                <a:defRPr/>
              </a:pPr>
              <a:t>15</a:t>
            </a:fld>
            <a:endParaRPr lang="sv-SE" dirty="0"/>
          </a:p>
        </p:txBody>
      </p:sp>
      <p:sp>
        <p:nvSpPr>
          <p:cNvPr id="7" name="Rubrik 6"/>
          <p:cNvSpPr>
            <a:spLocks noGrp="1"/>
          </p:cNvSpPr>
          <p:nvPr>
            <p:ph type="title"/>
          </p:nvPr>
        </p:nvSpPr>
        <p:spPr>
          <a:xfrm>
            <a:off x="609600" y="188640"/>
            <a:ext cx="10972800" cy="862920"/>
          </a:xfrm>
        </p:spPr>
        <p:txBody>
          <a:bodyPr/>
          <a:lstStyle/>
          <a:p>
            <a:r>
              <a:rPr lang="sv-SE" dirty="0"/>
              <a:t>Underlag för ”Konsumentpriset” exkl. nätavgift</a:t>
            </a:r>
          </a:p>
        </p:txBody>
      </p:sp>
      <p:sp>
        <p:nvSpPr>
          <p:cNvPr id="8" name="Platshållare för text 27"/>
          <p:cNvSpPr txBox="1">
            <a:spLocks/>
          </p:cNvSpPr>
          <p:nvPr/>
        </p:nvSpPr>
        <p:spPr>
          <a:xfrm>
            <a:off x="632086" y="5866800"/>
            <a:ext cx="6855643" cy="181155"/>
          </a:xfrm>
          <a:prstGeom prst="rect">
            <a:avLst/>
          </a:prstGeom>
        </p:spPr>
        <p:txBody>
          <a:bodyPr vert="horz" lIns="0" tIns="0" rIns="0" bIns="0" rtlCol="0" anchor="t" anchorCtr="0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Källa: Nasdaq Commodities, Nord Pool, Energiföretagen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4918255" y="4687515"/>
            <a:ext cx="2232559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sv-SE" sz="1050" dirty="0"/>
              <a:t>(</a:t>
            </a:r>
            <a:r>
              <a:rPr lang="sv-SE" sz="1050" dirty="0" err="1"/>
              <a:t>Elcert</a:t>
            </a:r>
            <a:r>
              <a:rPr lang="sv-SE" sz="1050" dirty="0"/>
              <a:t>: 1,9 öre/kWh </a:t>
            </a:r>
            <a:r>
              <a:rPr lang="sv-SE" sz="1050" dirty="0" err="1"/>
              <a:t>exkl</a:t>
            </a:r>
            <a:r>
              <a:rPr lang="sv-SE" sz="1050" dirty="0"/>
              <a:t> moms)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ADC1BB71-C19F-BBB1-B838-AC06838CD8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27800" y="1423988"/>
            <a:ext cx="4114800" cy="331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65043650"/>
      </p:ext>
    </p:extLst>
  </p:cSld>
  <p:clrMapOvr>
    <a:masterClrMapping/>
  </p:clrMapOvr>
  <p:transition spd="med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9CEAFA5D-7871-4FAF-8808-138FD76484E2}" type="datetime1">
              <a:rPr lang="sv-SE" smtClean="0"/>
              <a:pPr>
                <a:defRPr/>
              </a:pPr>
              <a:t>2024-07-07</a:t>
            </a:fld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5BCA53D8-D7BF-ED48-A5DE-B35EC4CD5AE9}" type="slidenum">
              <a:rPr lang="sv-SE" smtClean="0"/>
              <a:pPr>
                <a:defRPr/>
              </a:pPr>
              <a:t>16</a:t>
            </a:fld>
            <a:endParaRPr lang="sv-SE" dirty="0"/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5B64B4D9-E889-3F84-D031-6D0E4E35A1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69950" y="1000125"/>
            <a:ext cx="10207625" cy="5040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ubrik 6"/>
          <p:cNvSpPr>
            <a:spLocks noGrp="1"/>
          </p:cNvSpPr>
          <p:nvPr>
            <p:ph type="title"/>
          </p:nvPr>
        </p:nvSpPr>
        <p:spPr>
          <a:xfrm>
            <a:off x="609600" y="188640"/>
            <a:ext cx="10972800" cy="780624"/>
          </a:xfrm>
        </p:spPr>
        <p:txBody>
          <a:bodyPr/>
          <a:lstStyle/>
          <a:p>
            <a:r>
              <a:rPr lang="sv-SE" dirty="0"/>
              <a:t>Underlag för ”konsumentpriset” </a:t>
            </a:r>
            <a:r>
              <a:rPr lang="sv-SE" sz="2000" dirty="0"/>
              <a:t>(systempris exkl. nätavgift)</a:t>
            </a:r>
            <a:endParaRPr lang="sv-SE" dirty="0"/>
          </a:p>
        </p:txBody>
      </p:sp>
      <p:sp>
        <p:nvSpPr>
          <p:cNvPr id="7" name="Platshållare för text 23"/>
          <p:cNvSpPr txBox="1">
            <a:spLocks/>
          </p:cNvSpPr>
          <p:nvPr/>
        </p:nvSpPr>
        <p:spPr>
          <a:xfrm>
            <a:off x="632086" y="5866800"/>
            <a:ext cx="6855643" cy="181155"/>
          </a:xfrm>
          <a:prstGeom prst="rect">
            <a:avLst/>
          </a:prstGeom>
        </p:spPr>
        <p:txBody>
          <a:bodyPr vert="horz" lIns="0" tIns="0" rIns="0" bIns="0" rtlCol="0" anchor="t" anchorCtr="0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Källa: Nasdaq Commodities, Nord Pool, Energiföretagen</a:t>
            </a:r>
          </a:p>
        </p:txBody>
      </p:sp>
    </p:spTree>
    <p:extLst>
      <p:ext uri="{BB962C8B-B14F-4D97-AF65-F5344CB8AC3E}">
        <p14:creationId xmlns:p14="http://schemas.microsoft.com/office/powerpoint/2010/main" val="3692756345"/>
      </p:ext>
    </p:extLst>
  </p:cSld>
  <p:clrMapOvr>
    <a:masterClrMapping/>
  </p:clrMapOvr>
  <p:transition spd="med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C8F287C2-6F98-46BC-B659-C95CFBFF969B}" type="datetime1">
              <a:rPr lang="sv-SE" smtClean="0"/>
              <a:pPr>
                <a:defRPr/>
              </a:pPr>
              <a:t>2024-07-07</a:t>
            </a:fld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5BCA53D8-D7BF-ED48-A5DE-B35EC4CD5AE9}" type="slidenum">
              <a:rPr lang="sv-SE" smtClean="0"/>
              <a:pPr>
                <a:defRPr/>
              </a:pPr>
              <a:t>17</a:t>
            </a:fld>
            <a:endParaRPr lang="sv-SE" dirty="0"/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6B8ED9AB-3626-D18E-69ED-1B59EB47A3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4000" y="857250"/>
            <a:ext cx="11769725" cy="540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ubrik 6"/>
          <p:cNvSpPr>
            <a:spLocks noGrp="1"/>
          </p:cNvSpPr>
          <p:nvPr>
            <p:ph type="title"/>
          </p:nvPr>
        </p:nvSpPr>
        <p:spPr>
          <a:xfrm>
            <a:off x="609600" y="188640"/>
            <a:ext cx="10972800" cy="862920"/>
          </a:xfrm>
        </p:spPr>
        <p:txBody>
          <a:bodyPr/>
          <a:lstStyle/>
          <a:p>
            <a:r>
              <a:rPr lang="sv-SE" dirty="0"/>
              <a:t>Underlag för ”konsumentpriset” </a:t>
            </a:r>
            <a:r>
              <a:rPr lang="sv-SE" sz="1800" dirty="0"/>
              <a:t>exkl. nätavgift och lägre energiskatt i SE1 och SE2</a:t>
            </a:r>
            <a:endParaRPr lang="sv-SE" dirty="0"/>
          </a:p>
        </p:txBody>
      </p:sp>
      <p:sp>
        <p:nvSpPr>
          <p:cNvPr id="7" name="Platshållare för text 23"/>
          <p:cNvSpPr txBox="1">
            <a:spLocks/>
          </p:cNvSpPr>
          <p:nvPr/>
        </p:nvSpPr>
        <p:spPr>
          <a:xfrm>
            <a:off x="632086" y="5978013"/>
            <a:ext cx="6855643" cy="181155"/>
          </a:xfrm>
          <a:prstGeom prst="rect">
            <a:avLst/>
          </a:prstGeom>
        </p:spPr>
        <p:txBody>
          <a:bodyPr vert="horz" lIns="0" tIns="0" rIns="0" bIns="0" rtlCol="0" anchor="t" anchorCtr="0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Källa: Nasdaq Commodities, Nord Pool, Energiföretagen</a:t>
            </a:r>
          </a:p>
        </p:txBody>
      </p:sp>
    </p:spTree>
    <p:extLst>
      <p:ext uri="{BB962C8B-B14F-4D97-AF65-F5344CB8AC3E}">
        <p14:creationId xmlns:p14="http://schemas.microsoft.com/office/powerpoint/2010/main" val="458495788"/>
      </p:ext>
    </p:extLst>
  </p:cSld>
  <p:clrMapOvr>
    <a:masterClrMapping/>
  </p:clrMapOvr>
  <p:transition spd="med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83FF934E-AB4B-4718-AFC8-D648578E82E2}" type="datetime1">
              <a:rPr lang="sv-SE" smtClean="0"/>
              <a:pPr>
                <a:defRPr/>
              </a:pPr>
              <a:t>2024-07-07</a:t>
            </a:fld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5BCA53D8-D7BF-ED48-A5DE-B35EC4CD5AE9}" type="slidenum">
              <a:rPr lang="sv-SE" smtClean="0"/>
              <a:pPr>
                <a:defRPr/>
              </a:pPr>
              <a:t>18</a:t>
            </a:fld>
            <a:endParaRPr lang="sv-SE" dirty="0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3AD7CE12-06C0-CEE9-BD92-DD8D9C7469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5975" y="971550"/>
            <a:ext cx="10228263" cy="5048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ubrik 6"/>
          <p:cNvSpPr>
            <a:spLocks noGrp="1"/>
          </p:cNvSpPr>
          <p:nvPr>
            <p:ph type="title"/>
          </p:nvPr>
        </p:nvSpPr>
        <p:spPr>
          <a:xfrm>
            <a:off x="609600" y="60624"/>
            <a:ext cx="10972800" cy="1143000"/>
          </a:xfrm>
        </p:spPr>
        <p:txBody>
          <a:bodyPr/>
          <a:lstStyle/>
          <a:p>
            <a:r>
              <a:rPr lang="sv-SE" dirty="0"/>
              <a:t>Konsumentprisets fördelning</a:t>
            </a:r>
            <a:br>
              <a:rPr lang="sv-SE" dirty="0"/>
            </a:br>
            <a:r>
              <a:rPr lang="sv-SE" dirty="0"/>
              <a:t>20 000 kWh/år, rörligt pris, löpande priser</a:t>
            </a:r>
          </a:p>
        </p:txBody>
      </p:sp>
      <p:sp>
        <p:nvSpPr>
          <p:cNvPr id="7" name="Platshållare för text 17"/>
          <p:cNvSpPr txBox="1">
            <a:spLocks/>
          </p:cNvSpPr>
          <p:nvPr/>
        </p:nvSpPr>
        <p:spPr>
          <a:xfrm>
            <a:off x="632086" y="5866800"/>
            <a:ext cx="6855643" cy="181155"/>
          </a:xfrm>
          <a:prstGeom prst="rect">
            <a:avLst/>
          </a:prstGeom>
        </p:spPr>
        <p:txBody>
          <a:bodyPr vert="horz" lIns="0" tIns="0" rIns="0" bIns="0" rtlCol="0" anchor="t" anchorCtr="0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Källa: SCB, Energiföretagen</a:t>
            </a: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CB4D556B-4A39-25AF-52E6-23CCDCC5AD09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10620375" y="632124"/>
            <a:ext cx="1058863" cy="296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5778562"/>
      </p:ext>
    </p:extLst>
  </p:cSld>
  <p:clrMapOvr>
    <a:masterClrMapping/>
  </p:clrMapOvr>
  <p:transition spd="med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D8EBC93B-B3A7-4777-8D43-237487B507B3}" type="datetime1">
              <a:rPr lang="sv-SE" smtClean="0"/>
              <a:pPr>
                <a:defRPr/>
              </a:pPr>
              <a:t>2024-07-07</a:t>
            </a:fld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5BCA53D8-D7BF-ED48-A5DE-B35EC4CD5AE9}" type="slidenum">
              <a:rPr lang="sv-SE" smtClean="0"/>
              <a:pPr>
                <a:defRPr/>
              </a:pPr>
              <a:t>19</a:t>
            </a:fld>
            <a:endParaRPr lang="sv-SE" dirty="0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AC592427-8EDA-4673-5A15-295EF2F3E0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5175" y="1047750"/>
            <a:ext cx="10228263" cy="5048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ubrik 6"/>
          <p:cNvSpPr>
            <a:spLocks noGrp="1"/>
          </p:cNvSpPr>
          <p:nvPr>
            <p:ph type="title"/>
          </p:nvPr>
        </p:nvSpPr>
        <p:spPr>
          <a:xfrm>
            <a:off x="609600" y="106344"/>
            <a:ext cx="10972800" cy="1143000"/>
          </a:xfrm>
        </p:spPr>
        <p:txBody>
          <a:bodyPr/>
          <a:lstStyle/>
          <a:p>
            <a:r>
              <a:rPr lang="sv-SE"/>
              <a:t>Konsumentprisets fördelning</a:t>
            </a:r>
            <a:br>
              <a:rPr lang="sv-SE"/>
            </a:br>
            <a:r>
              <a:rPr lang="sv-SE"/>
              <a:t>20 000 kWh/år, rörligt pris, löpande priser</a:t>
            </a:r>
            <a:endParaRPr lang="sv-SE" dirty="0"/>
          </a:p>
        </p:txBody>
      </p:sp>
      <p:sp>
        <p:nvSpPr>
          <p:cNvPr id="7" name="Platshållare för text 17"/>
          <p:cNvSpPr txBox="1">
            <a:spLocks/>
          </p:cNvSpPr>
          <p:nvPr/>
        </p:nvSpPr>
        <p:spPr>
          <a:xfrm>
            <a:off x="632086" y="5928585"/>
            <a:ext cx="6855643" cy="181155"/>
          </a:xfrm>
          <a:prstGeom prst="rect">
            <a:avLst/>
          </a:prstGeom>
        </p:spPr>
        <p:txBody>
          <a:bodyPr vert="horz" lIns="0" tIns="0" rIns="0" bIns="0" rtlCol="0" anchor="t" anchorCtr="0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Källa: SCB, Energiföretagen</a:t>
            </a: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B3F047DA-F692-4973-2BD4-6740534736DA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10620375" y="632124"/>
            <a:ext cx="1058863" cy="296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4361441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EEFFF87B-0801-4DA2-B571-6CEDAA7473F1}" type="datetime1">
              <a:rPr lang="sv-SE" smtClean="0"/>
              <a:pPr>
                <a:defRPr/>
              </a:pPr>
              <a:t>2024-07-07</a:t>
            </a:fld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5BCA53D8-D7BF-ED48-A5DE-B35EC4CD5AE9}" type="slidenum">
              <a:rPr lang="sv-SE" smtClean="0"/>
              <a:pPr>
                <a:defRPr/>
              </a:pPr>
              <a:t>2</a:t>
            </a:fld>
            <a:endParaRPr lang="sv-SE" dirty="0"/>
          </a:p>
        </p:txBody>
      </p:sp>
      <p:pic>
        <p:nvPicPr>
          <p:cNvPr id="10" name="Bildobjekt 9">
            <a:extLst>
              <a:ext uri="{FF2B5EF4-FFF2-40B4-BE49-F238E27FC236}">
                <a16:creationId xmlns:a16="http://schemas.microsoft.com/office/drawing/2014/main" id="{47771CBF-0E93-FD28-C81B-C25F60EC82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9425" y="1030288"/>
            <a:ext cx="10229850" cy="5049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ubrik 6"/>
          <p:cNvSpPr>
            <a:spLocks noGrp="1"/>
          </p:cNvSpPr>
          <p:nvPr>
            <p:ph type="title"/>
          </p:nvPr>
        </p:nvSpPr>
        <p:spPr>
          <a:xfrm>
            <a:off x="609600" y="188640"/>
            <a:ext cx="10972800" cy="680040"/>
          </a:xfrm>
        </p:spPr>
        <p:txBody>
          <a:bodyPr/>
          <a:lstStyle/>
          <a:p>
            <a:r>
              <a:rPr lang="sv-SE" dirty="0"/>
              <a:t>Elkundernas fördelning per avtalstyp</a:t>
            </a:r>
          </a:p>
        </p:txBody>
      </p:sp>
      <p:sp>
        <p:nvSpPr>
          <p:cNvPr id="7" name="Platshållare för text 17"/>
          <p:cNvSpPr txBox="1">
            <a:spLocks/>
          </p:cNvSpPr>
          <p:nvPr/>
        </p:nvSpPr>
        <p:spPr>
          <a:xfrm>
            <a:off x="632086" y="5928585"/>
            <a:ext cx="6855643" cy="181155"/>
          </a:xfrm>
          <a:prstGeom prst="rect">
            <a:avLst/>
          </a:prstGeom>
        </p:spPr>
        <p:txBody>
          <a:bodyPr vert="horz" lIns="0" tIns="0" rIns="0" bIns="0" rtlCol="0" anchor="t" anchorCtr="0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Källa: SCB, Energiföretagen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1257277" y="901496"/>
            <a:ext cx="14097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v-SE" sz="1200" b="1" dirty="0">
                <a:solidFill>
                  <a:schemeClr val="tx1"/>
                </a:solidFill>
              </a:rPr>
              <a:t>jan -02</a:t>
            </a:r>
            <a:endParaRPr lang="sv-SE" sz="1800" b="1" dirty="0">
              <a:solidFill>
                <a:schemeClr val="tx1"/>
              </a:solidFill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1460477" y="747505"/>
            <a:ext cx="14097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v-SE" sz="1200" b="1" dirty="0">
                <a:solidFill>
                  <a:schemeClr val="tx1"/>
                </a:solidFill>
              </a:rPr>
              <a:t>jan -03</a:t>
            </a:r>
            <a:endParaRPr lang="sv-SE" sz="1800" b="1" dirty="0">
              <a:solidFill>
                <a:schemeClr val="tx1"/>
              </a:solidFill>
            </a:endParaRPr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999CA354-AC3B-F879-DD9F-8A444F577E0A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10430668" y="656240"/>
            <a:ext cx="1058863" cy="296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884371"/>
      </p:ext>
    </p:extLst>
  </p:cSld>
  <p:clrMapOvr>
    <a:masterClrMapping/>
  </p:clrMapOvr>
  <p:transition spd="med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B8B7AB37-DC0C-4CFC-B59E-787713E45E41}" type="datetime1">
              <a:rPr lang="sv-SE" smtClean="0"/>
              <a:pPr>
                <a:defRPr/>
              </a:pPr>
              <a:t>2024-07-07</a:t>
            </a:fld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5BCA53D8-D7BF-ED48-A5DE-B35EC4CD5AE9}" type="slidenum">
              <a:rPr lang="sv-SE" smtClean="0"/>
              <a:pPr>
                <a:defRPr/>
              </a:pPr>
              <a:t>20</a:t>
            </a:fld>
            <a:endParaRPr lang="sv-SE" dirty="0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4785027E-2F76-E8C8-98C4-1885D659BD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62013" y="1260475"/>
            <a:ext cx="10226675" cy="5049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ubrik 6"/>
          <p:cNvSpPr>
            <a:spLocks noGrp="1"/>
          </p:cNvSpPr>
          <p:nvPr>
            <p:ph type="title"/>
          </p:nvPr>
        </p:nvSpPr>
        <p:spPr>
          <a:xfrm>
            <a:off x="670611" y="379362"/>
            <a:ext cx="8677275" cy="981075"/>
          </a:xfrm>
        </p:spPr>
        <p:txBody>
          <a:bodyPr/>
          <a:lstStyle/>
          <a:p>
            <a:r>
              <a:rPr lang="sv-SE" dirty="0"/>
              <a:t>Konsumentprisets fördelning</a:t>
            </a:r>
            <a:br>
              <a:rPr lang="sv-SE" dirty="0"/>
            </a:br>
            <a:r>
              <a:rPr lang="sv-SE" dirty="0"/>
              <a:t>Avtal om rörligt pris (löpande priser)</a:t>
            </a:r>
          </a:p>
        </p:txBody>
      </p:sp>
      <p:sp>
        <p:nvSpPr>
          <p:cNvPr id="7" name="Platshållare för text 17"/>
          <p:cNvSpPr txBox="1">
            <a:spLocks/>
          </p:cNvSpPr>
          <p:nvPr/>
        </p:nvSpPr>
        <p:spPr>
          <a:xfrm>
            <a:off x="632086" y="6027441"/>
            <a:ext cx="6855643" cy="181155"/>
          </a:xfrm>
          <a:prstGeom prst="rect">
            <a:avLst/>
          </a:prstGeom>
        </p:spPr>
        <p:txBody>
          <a:bodyPr vert="horz" lIns="0" tIns="0" rIns="0" bIns="0" rtlCol="0" anchor="t" anchorCtr="0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Källa: SCB, Energiföretagen</a:t>
            </a: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A4CB958C-BFE9-BB79-827B-ABF01FA4668B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10620375" y="632124"/>
            <a:ext cx="1058863" cy="296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2796166"/>
      </p:ext>
    </p:extLst>
  </p:cSld>
  <p:clrMapOvr>
    <a:masterClrMapping/>
  </p:clrMapOvr>
  <p:transition spd="med"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707BBE39-110A-40D8-B20A-ADC2C0439184}" type="datetime1">
              <a:rPr lang="sv-SE" smtClean="0"/>
              <a:pPr>
                <a:defRPr/>
              </a:pPr>
              <a:t>2024-07-07</a:t>
            </a:fld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5BCA53D8-D7BF-ED48-A5DE-B35EC4CD5AE9}" type="slidenum">
              <a:rPr lang="sv-SE" smtClean="0"/>
              <a:pPr>
                <a:defRPr/>
              </a:pPr>
              <a:t>21</a:t>
            </a:fld>
            <a:endParaRPr lang="sv-SE" dirty="0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067F36D1-75CF-D0BC-6C12-8241BC50CF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7063" y="1068388"/>
            <a:ext cx="10226675" cy="5048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ubrik 6"/>
          <p:cNvSpPr>
            <a:spLocks noGrp="1"/>
          </p:cNvSpPr>
          <p:nvPr>
            <p:ph type="title"/>
          </p:nvPr>
        </p:nvSpPr>
        <p:spPr>
          <a:xfrm>
            <a:off x="609600" y="-49104"/>
            <a:ext cx="10972800" cy="1143000"/>
          </a:xfrm>
        </p:spPr>
        <p:txBody>
          <a:bodyPr/>
          <a:lstStyle/>
          <a:p>
            <a:r>
              <a:rPr lang="sv-SE" dirty="0"/>
              <a:t>Konsumentprisets sammansättning</a:t>
            </a:r>
            <a:br>
              <a:rPr lang="sv-SE" dirty="0"/>
            </a:br>
            <a:r>
              <a:rPr lang="sv-SE" dirty="0"/>
              <a:t>Avtal om rörligt pris (löpande priser)</a:t>
            </a:r>
          </a:p>
        </p:txBody>
      </p:sp>
      <p:sp>
        <p:nvSpPr>
          <p:cNvPr id="7" name="Platshållare för text 17"/>
          <p:cNvSpPr txBox="1">
            <a:spLocks/>
          </p:cNvSpPr>
          <p:nvPr/>
        </p:nvSpPr>
        <p:spPr>
          <a:xfrm>
            <a:off x="632086" y="5866800"/>
            <a:ext cx="6855643" cy="181155"/>
          </a:xfrm>
          <a:prstGeom prst="rect">
            <a:avLst/>
          </a:prstGeom>
        </p:spPr>
        <p:txBody>
          <a:bodyPr vert="horz" lIns="0" tIns="0" rIns="0" bIns="0" rtlCol="0" anchor="t" anchorCtr="0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Källa: SCB, Energiföretagen</a:t>
            </a: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E9831F75-160D-FCEC-B621-BEA8926B0C09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10620375" y="632124"/>
            <a:ext cx="1058863" cy="296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0136825"/>
      </p:ext>
    </p:extLst>
  </p:cSld>
  <p:clrMapOvr>
    <a:masterClrMapping/>
  </p:clrMapOvr>
  <p:transition spd="med"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308FA64E-9AE4-4BB5-992E-BB1F0F36FFD4}" type="datetime1">
              <a:rPr lang="sv-SE" smtClean="0"/>
              <a:pPr>
                <a:defRPr/>
              </a:pPr>
              <a:t>2024-07-07</a:t>
            </a:fld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5BCA53D8-D7BF-ED48-A5DE-B35EC4CD5AE9}" type="slidenum">
              <a:rPr lang="sv-SE" smtClean="0"/>
              <a:pPr>
                <a:defRPr/>
              </a:pPr>
              <a:t>22</a:t>
            </a:fld>
            <a:endParaRPr lang="sv-SE" dirty="0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19A841DE-A2CF-A1FC-D515-207C8BEE619A}"/>
              </a:ext>
            </a:extLst>
          </p:cNvPr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9238" y="1231900"/>
            <a:ext cx="11645900" cy="4835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ubrik 6"/>
          <p:cNvSpPr>
            <a:spLocks noGrp="1"/>
          </p:cNvSpPr>
          <p:nvPr>
            <p:ph type="title"/>
          </p:nvPr>
        </p:nvSpPr>
        <p:spPr>
          <a:xfrm>
            <a:off x="609600" y="188640"/>
            <a:ext cx="10972800" cy="908640"/>
          </a:xfrm>
        </p:spPr>
        <p:txBody>
          <a:bodyPr/>
          <a:lstStyle/>
          <a:p>
            <a:r>
              <a:rPr lang="sv-SE" dirty="0"/>
              <a:t>Konsumentpriset på el fördelat 1970-</a:t>
            </a:r>
            <a:br>
              <a:rPr lang="sv-SE" dirty="0"/>
            </a:br>
            <a:r>
              <a:rPr lang="sv-SE" sz="2400" dirty="0"/>
              <a:t>Villa med elvärme (20 000 kWh/år, rörligt pris, löpande priser)</a:t>
            </a:r>
            <a:endParaRPr lang="sv-SE" dirty="0"/>
          </a:p>
        </p:txBody>
      </p:sp>
      <p:sp>
        <p:nvSpPr>
          <p:cNvPr id="7" name="Platshållare för text 17"/>
          <p:cNvSpPr txBox="1">
            <a:spLocks/>
          </p:cNvSpPr>
          <p:nvPr/>
        </p:nvSpPr>
        <p:spPr>
          <a:xfrm>
            <a:off x="632086" y="5866800"/>
            <a:ext cx="6855643" cy="181155"/>
          </a:xfrm>
          <a:prstGeom prst="rect">
            <a:avLst/>
          </a:prstGeom>
        </p:spPr>
        <p:txBody>
          <a:bodyPr vert="horz" lIns="0" tIns="0" rIns="0" bIns="0" rtlCol="0" anchor="t" anchorCtr="0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Källa: SCB, Energiföretagen</a:t>
            </a: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53E3CF23-0B4F-56E1-182B-5D627EB59BF8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10620375" y="632124"/>
            <a:ext cx="1058863" cy="296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411304"/>
      </p:ext>
    </p:extLst>
  </p:cSld>
  <p:clrMapOvr>
    <a:masterClrMapping/>
  </p:clrMapOvr>
  <p:transition spd="med"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75A87A0A-7EEA-4713-AE00-127DC2B1CB1C}" type="datetime1">
              <a:rPr lang="sv-SE" smtClean="0"/>
              <a:pPr>
                <a:defRPr/>
              </a:pPr>
              <a:t>2024-07-07</a:t>
            </a:fld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5BCA53D8-D7BF-ED48-A5DE-B35EC4CD5AE9}" type="slidenum">
              <a:rPr lang="sv-SE" smtClean="0"/>
              <a:pPr>
                <a:defRPr/>
              </a:pPr>
              <a:t>23</a:t>
            </a:fld>
            <a:endParaRPr lang="sv-SE" dirty="0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349E76F6-906D-4886-8287-96EB4510E73C}"/>
              </a:ext>
            </a:extLst>
          </p:cNvPr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4475" y="1047750"/>
            <a:ext cx="11417300" cy="5048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ubrik 6"/>
          <p:cNvSpPr>
            <a:spLocks noGrp="1"/>
          </p:cNvSpPr>
          <p:nvPr>
            <p:ph type="title"/>
          </p:nvPr>
        </p:nvSpPr>
        <p:spPr>
          <a:xfrm>
            <a:off x="609600" y="188640"/>
            <a:ext cx="10972800" cy="771480"/>
          </a:xfrm>
        </p:spPr>
        <p:txBody>
          <a:bodyPr/>
          <a:lstStyle/>
          <a:p>
            <a:r>
              <a:rPr lang="sv-SE" dirty="0"/>
              <a:t>Konsumentpriset på el fördelat 1970-</a:t>
            </a:r>
            <a:br>
              <a:rPr lang="sv-SE" dirty="0"/>
            </a:br>
            <a:r>
              <a:rPr lang="sv-SE" sz="2400" dirty="0"/>
              <a:t>Villa med elvärme (20 000 kWh/år, rörligt pris, 2010-års priser)</a:t>
            </a:r>
            <a:endParaRPr lang="sv-SE" dirty="0"/>
          </a:p>
        </p:txBody>
      </p:sp>
      <p:sp>
        <p:nvSpPr>
          <p:cNvPr id="7" name="Platshållare för text 17"/>
          <p:cNvSpPr txBox="1">
            <a:spLocks/>
          </p:cNvSpPr>
          <p:nvPr/>
        </p:nvSpPr>
        <p:spPr>
          <a:xfrm>
            <a:off x="632086" y="5866800"/>
            <a:ext cx="6855643" cy="181155"/>
          </a:xfrm>
          <a:prstGeom prst="rect">
            <a:avLst/>
          </a:prstGeom>
        </p:spPr>
        <p:txBody>
          <a:bodyPr vert="horz" lIns="0" tIns="0" rIns="0" bIns="0" rtlCol="0" anchor="t" anchorCtr="0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Källa: SCB, Energiföretagen</a:t>
            </a: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79EA0C85-38C3-A40E-BC0D-5AFC7F97E9C2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10620375" y="632124"/>
            <a:ext cx="1058863" cy="296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9072900"/>
      </p:ext>
    </p:extLst>
  </p:cSld>
  <p:clrMapOvr>
    <a:masterClrMapping/>
  </p:clrMapOvr>
  <p:transition spd="med"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7668C635-53EF-410B-88D4-AE1A08A3D8AC}" type="datetime1">
              <a:rPr lang="sv-SE" smtClean="0"/>
              <a:pPr>
                <a:defRPr/>
              </a:pPr>
              <a:t>2024-07-07</a:t>
            </a:fld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5BCA53D8-D7BF-ED48-A5DE-B35EC4CD5AE9}" type="slidenum">
              <a:rPr lang="sv-SE" smtClean="0"/>
              <a:pPr>
                <a:defRPr/>
              </a:pPr>
              <a:t>24</a:t>
            </a:fld>
            <a:endParaRPr lang="sv-SE" dirty="0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D03B7E72-5D8E-6194-C1A3-75E0F4D9D0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9100" y="969963"/>
            <a:ext cx="10831513" cy="5048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ubrik 6"/>
          <p:cNvSpPr>
            <a:spLocks noGrp="1"/>
          </p:cNvSpPr>
          <p:nvPr>
            <p:ph type="title"/>
          </p:nvPr>
        </p:nvSpPr>
        <p:spPr>
          <a:xfrm>
            <a:off x="609600" y="188640"/>
            <a:ext cx="10972800" cy="798912"/>
          </a:xfrm>
        </p:spPr>
        <p:txBody>
          <a:bodyPr/>
          <a:lstStyle/>
          <a:p>
            <a:r>
              <a:rPr lang="sv-SE" dirty="0"/>
              <a:t>Konsumentpriset på el fördelat 1970-</a:t>
            </a:r>
            <a:br>
              <a:rPr lang="sv-SE" dirty="0"/>
            </a:br>
            <a:r>
              <a:rPr lang="sv-SE" sz="2400" dirty="0"/>
              <a:t>Villa med elvärme (20 000 kWh/år, rörligt pris, löpande priser)</a:t>
            </a:r>
            <a:endParaRPr lang="sv-SE" dirty="0"/>
          </a:p>
        </p:txBody>
      </p:sp>
      <p:sp>
        <p:nvSpPr>
          <p:cNvPr id="7" name="Platshållare för text 17"/>
          <p:cNvSpPr txBox="1">
            <a:spLocks/>
          </p:cNvSpPr>
          <p:nvPr/>
        </p:nvSpPr>
        <p:spPr>
          <a:xfrm>
            <a:off x="632086" y="5866800"/>
            <a:ext cx="6855643" cy="181155"/>
          </a:xfrm>
          <a:prstGeom prst="rect">
            <a:avLst/>
          </a:prstGeom>
        </p:spPr>
        <p:txBody>
          <a:bodyPr vert="horz" lIns="0" tIns="0" rIns="0" bIns="0" rtlCol="0" anchor="t" anchorCtr="0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Källa: SCB, Energiföretagen</a:t>
            </a: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5C049813-7363-1F68-0B7A-A8AC7BECCE07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10620375" y="632124"/>
            <a:ext cx="1058863" cy="296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7632568"/>
      </p:ext>
    </p:extLst>
  </p:cSld>
  <p:clrMapOvr>
    <a:masterClrMapping/>
  </p:clrMapOvr>
  <p:transition spd="med"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929AA3E5-AC8D-457C-A1D4-6BFCB6E1C173}" type="datetime1">
              <a:rPr lang="sv-SE" smtClean="0"/>
              <a:pPr>
                <a:defRPr/>
              </a:pPr>
              <a:t>2024-07-07</a:t>
            </a:fld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5BCA53D8-D7BF-ED48-A5DE-B35EC4CD5AE9}" type="slidenum">
              <a:rPr lang="sv-SE" smtClean="0"/>
              <a:pPr>
                <a:defRPr/>
              </a:pPr>
              <a:t>25</a:t>
            </a:fld>
            <a:endParaRPr lang="sv-SE" dirty="0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92E849AE-A58A-C952-67D2-31A0873303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1513" y="976313"/>
            <a:ext cx="10228262" cy="5048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ubrik 6"/>
          <p:cNvSpPr>
            <a:spLocks noGrp="1"/>
          </p:cNvSpPr>
          <p:nvPr>
            <p:ph type="title"/>
          </p:nvPr>
        </p:nvSpPr>
        <p:spPr>
          <a:xfrm>
            <a:off x="609600" y="188640"/>
            <a:ext cx="10972800" cy="844632"/>
          </a:xfrm>
        </p:spPr>
        <p:txBody>
          <a:bodyPr/>
          <a:lstStyle/>
          <a:p>
            <a:r>
              <a:rPr lang="sv-SE" dirty="0"/>
              <a:t>Konsumentpriset på el fördelat 1970-</a:t>
            </a:r>
            <a:br>
              <a:rPr lang="sv-SE" dirty="0"/>
            </a:br>
            <a:r>
              <a:rPr lang="sv-SE" sz="2400" dirty="0"/>
              <a:t>Villa med elvärme (20 000 kWh/år, rörligt pris, löpande priser)</a:t>
            </a:r>
            <a:endParaRPr lang="sv-SE" dirty="0"/>
          </a:p>
        </p:txBody>
      </p:sp>
      <p:sp>
        <p:nvSpPr>
          <p:cNvPr id="7" name="Platshållare för text 17"/>
          <p:cNvSpPr txBox="1">
            <a:spLocks/>
          </p:cNvSpPr>
          <p:nvPr/>
        </p:nvSpPr>
        <p:spPr>
          <a:xfrm>
            <a:off x="632086" y="5866800"/>
            <a:ext cx="6855643" cy="181155"/>
          </a:xfrm>
          <a:prstGeom prst="rect">
            <a:avLst/>
          </a:prstGeom>
        </p:spPr>
        <p:txBody>
          <a:bodyPr vert="horz" lIns="0" tIns="0" rIns="0" bIns="0" rtlCol="0" anchor="t" anchorCtr="0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Källa: SCB, Energiföretagen</a:t>
            </a: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6C9AC6CD-7DEE-AA10-9BAA-4A796CC3F9D9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10620375" y="632124"/>
            <a:ext cx="1058863" cy="296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6298221"/>
      </p:ext>
    </p:extLst>
  </p:cSld>
  <p:clrMapOvr>
    <a:masterClrMapping/>
  </p:clrMapOvr>
  <p:transition spd="med"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A5CC99B0-0834-4BDC-904B-9751AE1EFCF4}" type="datetime1">
              <a:rPr lang="sv-SE" smtClean="0"/>
              <a:pPr>
                <a:defRPr/>
              </a:pPr>
              <a:t>2024-07-07</a:t>
            </a:fld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5BCA53D8-D7BF-ED48-A5DE-B35EC4CD5AE9}" type="slidenum">
              <a:rPr lang="sv-SE" smtClean="0"/>
              <a:pPr>
                <a:defRPr/>
              </a:pPr>
              <a:t>26</a:t>
            </a:fld>
            <a:endParaRPr lang="sv-SE" dirty="0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6A04C50A-E78C-C9E0-C176-ACB7D74B05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1513" y="1031875"/>
            <a:ext cx="10228262" cy="5049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ubrik 6"/>
          <p:cNvSpPr>
            <a:spLocks noGrp="1"/>
          </p:cNvSpPr>
          <p:nvPr>
            <p:ph type="title"/>
          </p:nvPr>
        </p:nvSpPr>
        <p:spPr>
          <a:xfrm>
            <a:off x="609600" y="188640"/>
            <a:ext cx="10972800" cy="872064"/>
          </a:xfrm>
        </p:spPr>
        <p:txBody>
          <a:bodyPr/>
          <a:lstStyle/>
          <a:p>
            <a:r>
              <a:rPr lang="sv-SE" dirty="0"/>
              <a:t>Prisutveckling för olika avtalsformer</a:t>
            </a:r>
            <a:br>
              <a:rPr lang="sv-SE" dirty="0"/>
            </a:br>
            <a:r>
              <a:rPr lang="sv-SE" sz="2400" dirty="0"/>
              <a:t>villa med elvärme, löpande elpriser, inkl. nätavgifter och skatter</a:t>
            </a:r>
            <a:endParaRPr lang="sv-SE" dirty="0"/>
          </a:p>
        </p:txBody>
      </p:sp>
      <p:sp>
        <p:nvSpPr>
          <p:cNvPr id="7" name="Platshållare för text 17"/>
          <p:cNvSpPr txBox="1">
            <a:spLocks/>
          </p:cNvSpPr>
          <p:nvPr/>
        </p:nvSpPr>
        <p:spPr>
          <a:xfrm>
            <a:off x="632086" y="5866800"/>
            <a:ext cx="6855643" cy="181155"/>
          </a:xfrm>
          <a:prstGeom prst="rect">
            <a:avLst/>
          </a:prstGeom>
        </p:spPr>
        <p:txBody>
          <a:bodyPr vert="horz" lIns="0" tIns="0" rIns="0" bIns="0" rtlCol="0" anchor="t" anchorCtr="0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Källa: SCB, Energiföretagen</a:t>
            </a:r>
            <a:endParaRPr kumimoji="0" lang="sv-SE" sz="1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1FF10AC6-4287-1C42-0252-383994704D7B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10620375" y="632124"/>
            <a:ext cx="1058863" cy="296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9154015"/>
      </p:ext>
    </p:extLst>
  </p:cSld>
  <p:clrMapOvr>
    <a:masterClrMapping/>
  </p:clrMapOvr>
  <p:transition spd="med">
    <p:fad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0AAE97E6-C553-48F0-B943-4860C6A42017}" type="datetime1">
              <a:rPr lang="sv-SE" smtClean="0"/>
              <a:pPr>
                <a:defRPr/>
              </a:pPr>
              <a:t>2024-07-07</a:t>
            </a:fld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5BCA53D8-D7BF-ED48-A5DE-B35EC4CD5AE9}" type="slidenum">
              <a:rPr lang="sv-SE" smtClean="0"/>
              <a:pPr>
                <a:defRPr/>
              </a:pPr>
              <a:t>27</a:t>
            </a:fld>
            <a:endParaRPr lang="sv-SE" dirty="0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B633C7FF-41AA-48F0-AB44-535A7EC954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1513" y="1103313"/>
            <a:ext cx="10228262" cy="5045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ubrik 6"/>
          <p:cNvSpPr>
            <a:spLocks noGrp="1"/>
          </p:cNvSpPr>
          <p:nvPr>
            <p:ph type="title"/>
          </p:nvPr>
        </p:nvSpPr>
        <p:spPr>
          <a:xfrm>
            <a:off x="609600" y="188640"/>
            <a:ext cx="10972800" cy="826344"/>
          </a:xfrm>
        </p:spPr>
        <p:txBody>
          <a:bodyPr/>
          <a:lstStyle/>
          <a:p>
            <a:r>
              <a:rPr lang="sv-SE" dirty="0"/>
              <a:t>Prisutveckling för olika avtalsformer</a:t>
            </a:r>
            <a:br>
              <a:rPr lang="sv-SE" dirty="0"/>
            </a:br>
            <a:r>
              <a:rPr lang="sv-SE" sz="2000" dirty="0"/>
              <a:t>villa med elvärme, löpande elenergipriser, exkl. nätavgifter och skatter</a:t>
            </a:r>
            <a:endParaRPr lang="sv-SE" dirty="0"/>
          </a:p>
        </p:txBody>
      </p:sp>
      <p:sp>
        <p:nvSpPr>
          <p:cNvPr id="7" name="Platshållare för text 17"/>
          <p:cNvSpPr txBox="1">
            <a:spLocks/>
          </p:cNvSpPr>
          <p:nvPr/>
        </p:nvSpPr>
        <p:spPr>
          <a:xfrm>
            <a:off x="632086" y="5866800"/>
            <a:ext cx="6855643" cy="181155"/>
          </a:xfrm>
          <a:prstGeom prst="rect">
            <a:avLst/>
          </a:prstGeom>
        </p:spPr>
        <p:txBody>
          <a:bodyPr vert="horz" lIns="0" tIns="0" rIns="0" bIns="0" rtlCol="0" anchor="t" anchorCtr="0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Källa: SCB, Energiföretagen</a:t>
            </a: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9DBE2C12-D184-9E83-8D28-4E1318B689C8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10620375" y="632124"/>
            <a:ext cx="1058863" cy="296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9394722"/>
      </p:ext>
    </p:extLst>
  </p:cSld>
  <p:clrMapOvr>
    <a:masterClrMapping/>
  </p:clrMapOvr>
  <p:transition spd="med">
    <p:fad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>
            <a:extLst>
              <a:ext uri="{FF2B5EF4-FFF2-40B4-BE49-F238E27FC236}">
                <a16:creationId xmlns:a16="http://schemas.microsoft.com/office/drawing/2014/main" id="{0BD7554C-13AB-7E5D-EDCA-03AD0E8DC521}"/>
              </a:ext>
            </a:extLst>
          </p:cNvPr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7688" y="990600"/>
            <a:ext cx="11007725" cy="5038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Platshållare för datum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0AAE97E6-C553-48F0-B943-4860C6A42017}" type="datetime1">
              <a:rPr lang="sv-SE" smtClean="0"/>
              <a:pPr>
                <a:defRPr/>
              </a:pPr>
              <a:t>2024-07-07</a:t>
            </a:fld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5BCA53D8-D7BF-ED48-A5DE-B35EC4CD5AE9}" type="slidenum">
              <a:rPr lang="sv-SE" smtClean="0"/>
              <a:pPr>
                <a:defRPr/>
              </a:pPr>
              <a:t>28</a:t>
            </a:fld>
            <a:endParaRPr lang="sv-SE" dirty="0"/>
          </a:p>
        </p:txBody>
      </p:sp>
      <p:sp>
        <p:nvSpPr>
          <p:cNvPr id="6" name="Rubrik 6"/>
          <p:cNvSpPr>
            <a:spLocks noGrp="1"/>
          </p:cNvSpPr>
          <p:nvPr>
            <p:ph type="title"/>
          </p:nvPr>
        </p:nvSpPr>
        <p:spPr>
          <a:xfrm>
            <a:off x="609600" y="188640"/>
            <a:ext cx="10972800" cy="826344"/>
          </a:xfrm>
        </p:spPr>
        <p:txBody>
          <a:bodyPr/>
          <a:lstStyle/>
          <a:p>
            <a:r>
              <a:rPr lang="sv-SE" dirty="0"/>
              <a:t>Prisutveckling för olika avtalsformer</a:t>
            </a:r>
            <a:br>
              <a:rPr lang="sv-SE" dirty="0"/>
            </a:br>
            <a:r>
              <a:rPr lang="sv-SE" sz="2000" dirty="0"/>
              <a:t>villa med elvärme, löpande elenergipriser, exkl. nätavgifter och skatter</a:t>
            </a:r>
            <a:endParaRPr lang="sv-SE" dirty="0"/>
          </a:p>
        </p:txBody>
      </p:sp>
      <p:sp>
        <p:nvSpPr>
          <p:cNvPr id="7" name="Platshållare för text 17"/>
          <p:cNvSpPr txBox="1">
            <a:spLocks/>
          </p:cNvSpPr>
          <p:nvPr/>
        </p:nvSpPr>
        <p:spPr>
          <a:xfrm>
            <a:off x="632086" y="5866800"/>
            <a:ext cx="6855643" cy="181155"/>
          </a:xfrm>
          <a:prstGeom prst="rect">
            <a:avLst/>
          </a:prstGeom>
        </p:spPr>
        <p:txBody>
          <a:bodyPr vert="horz" lIns="0" tIns="0" rIns="0" bIns="0" rtlCol="0" anchor="t" anchorCtr="0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Källa: SCB, Energiföretagen</a:t>
            </a:r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234DCDC4-C1CB-E096-4254-AD82EC357CE3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10620375" y="632124"/>
            <a:ext cx="1058863" cy="296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3165901"/>
      </p:ext>
    </p:extLst>
  </p:cSld>
  <p:clrMapOvr>
    <a:masterClrMapping/>
  </p:clrMapOvr>
  <p:transition spd="med">
    <p:fad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2A4343A2-E7B7-49CF-99DB-E95CEAAAE531}" type="datetime1">
              <a:rPr lang="sv-SE" smtClean="0"/>
              <a:pPr>
                <a:defRPr/>
              </a:pPr>
              <a:t>2024-07-07</a:t>
            </a:fld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5BCA53D8-D7BF-ED48-A5DE-B35EC4CD5AE9}" type="slidenum">
              <a:rPr lang="sv-SE" smtClean="0"/>
              <a:pPr>
                <a:defRPr/>
              </a:pPr>
              <a:t>29</a:t>
            </a:fld>
            <a:endParaRPr lang="sv-SE" dirty="0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B2ABD1E7-3F35-C794-701F-9E7AE38218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2313" y="1163638"/>
            <a:ext cx="10228262" cy="5048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ubrik 6"/>
          <p:cNvSpPr>
            <a:spLocks noGrp="1"/>
          </p:cNvSpPr>
          <p:nvPr>
            <p:ph type="title"/>
          </p:nvPr>
        </p:nvSpPr>
        <p:spPr>
          <a:xfrm>
            <a:off x="609600" y="188640"/>
            <a:ext cx="10972800" cy="862920"/>
          </a:xfrm>
        </p:spPr>
        <p:txBody>
          <a:bodyPr/>
          <a:lstStyle/>
          <a:p>
            <a:r>
              <a:rPr lang="sv-SE" dirty="0"/>
              <a:t>Prisutveckling för olika avtalsformer</a:t>
            </a:r>
            <a:br>
              <a:rPr lang="sv-SE" dirty="0"/>
            </a:br>
            <a:r>
              <a:rPr lang="sv-SE" sz="2400" dirty="0"/>
              <a:t>lägenhet, löpande elenergipriser, exkl. nätavgifter och skatter</a:t>
            </a:r>
            <a:endParaRPr lang="sv-SE" dirty="0"/>
          </a:p>
        </p:txBody>
      </p:sp>
      <p:sp>
        <p:nvSpPr>
          <p:cNvPr id="7" name="Platshållare för text 17"/>
          <p:cNvSpPr txBox="1">
            <a:spLocks/>
          </p:cNvSpPr>
          <p:nvPr/>
        </p:nvSpPr>
        <p:spPr>
          <a:xfrm>
            <a:off x="632086" y="5866800"/>
            <a:ext cx="6855643" cy="181155"/>
          </a:xfrm>
          <a:prstGeom prst="rect">
            <a:avLst/>
          </a:prstGeom>
        </p:spPr>
        <p:txBody>
          <a:bodyPr vert="horz" lIns="0" tIns="0" rIns="0" bIns="0" rtlCol="0" anchor="t" anchorCtr="0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Källa: SCB, Energiföretagen</a:t>
            </a: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5969D857-193C-88C0-9D03-041E6BCDC033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10620375" y="632124"/>
            <a:ext cx="1058863" cy="296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0828313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09C8EA99-C8D3-4DC5-90D1-9DE5A314F02A}" type="datetime1">
              <a:rPr lang="sv-SE" smtClean="0"/>
              <a:pPr>
                <a:defRPr/>
              </a:pPr>
              <a:t>2024-07-07</a:t>
            </a:fld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5BCA53D8-D7BF-ED48-A5DE-B35EC4CD5AE9}" type="slidenum">
              <a:rPr lang="sv-SE" smtClean="0"/>
              <a:pPr>
                <a:defRPr/>
              </a:pPr>
              <a:t>3</a:t>
            </a:fld>
            <a:endParaRPr lang="sv-SE" dirty="0"/>
          </a:p>
        </p:txBody>
      </p:sp>
      <p:sp>
        <p:nvSpPr>
          <p:cNvPr id="5" name="Rubrik 1"/>
          <p:cNvSpPr>
            <a:spLocks noGrp="1"/>
          </p:cNvSpPr>
          <p:nvPr>
            <p:ph type="title"/>
          </p:nvPr>
        </p:nvSpPr>
        <p:spPr>
          <a:xfrm>
            <a:off x="695325" y="540000"/>
            <a:ext cx="8677275" cy="981075"/>
          </a:xfrm>
        </p:spPr>
        <p:txBody>
          <a:bodyPr/>
          <a:lstStyle/>
          <a:p>
            <a:r>
              <a:rPr lang="sv-SE" dirty="0"/>
              <a:t>Elkundernas fördelning per avtalstyp, procent</a:t>
            </a:r>
          </a:p>
        </p:txBody>
      </p:sp>
      <p:sp>
        <p:nvSpPr>
          <p:cNvPr id="6" name="Platshållare för text 4"/>
          <p:cNvSpPr txBox="1">
            <a:spLocks/>
          </p:cNvSpPr>
          <p:nvPr/>
        </p:nvSpPr>
        <p:spPr>
          <a:xfrm>
            <a:off x="632086" y="5866800"/>
            <a:ext cx="6855643" cy="181155"/>
          </a:xfrm>
          <a:prstGeom prst="rect">
            <a:avLst/>
          </a:prstGeom>
        </p:spPr>
        <p:txBody>
          <a:bodyPr vert="horz" lIns="0" tIns="0" rIns="0" bIns="0" rtlCol="0" anchor="t" anchorCtr="0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Källa: SCB, Energiföretagen</a:t>
            </a:r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87BD6B07-AAF2-D8EC-1FF8-0EE7FE64AEB4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234950" y="1728788"/>
            <a:ext cx="11722100" cy="2711450"/>
          </a:xfrm>
          <a:prstGeom prst="rect">
            <a:avLst/>
          </a:prstGeom>
        </p:spPr>
      </p:pic>
      <p:pic>
        <p:nvPicPr>
          <p:cNvPr id="9" name="Bildobjekt 8">
            <a:extLst>
              <a:ext uri="{FF2B5EF4-FFF2-40B4-BE49-F238E27FC236}">
                <a16:creationId xmlns:a16="http://schemas.microsoft.com/office/drawing/2014/main" id="{EACA65EF-24B4-6E28-4457-7B1C17230CCC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10430668" y="656240"/>
            <a:ext cx="1058863" cy="296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8878059"/>
      </p:ext>
    </p:extLst>
  </p:cSld>
  <p:clrMapOvr>
    <a:masterClrMapping/>
  </p:clrMapOvr>
  <p:transition spd="med">
    <p:fad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EFA5698D-20BC-4805-89DB-6591A117FA11}" type="datetime1">
              <a:rPr lang="sv-SE" smtClean="0"/>
              <a:pPr>
                <a:defRPr/>
              </a:pPr>
              <a:t>2024-07-07</a:t>
            </a:fld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5BCA53D8-D7BF-ED48-A5DE-B35EC4CD5AE9}" type="slidenum">
              <a:rPr lang="sv-SE" smtClean="0"/>
              <a:pPr>
                <a:defRPr/>
              </a:pPr>
              <a:t>30</a:t>
            </a:fld>
            <a:endParaRPr lang="sv-SE" dirty="0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4FCF06F3-3FDE-6AC8-B551-0A53AA1EA1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5175" y="1004888"/>
            <a:ext cx="10229850" cy="5048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ubrik 6"/>
          <p:cNvSpPr>
            <a:spLocks noGrp="1"/>
          </p:cNvSpPr>
          <p:nvPr>
            <p:ph type="title"/>
          </p:nvPr>
        </p:nvSpPr>
        <p:spPr>
          <a:xfrm>
            <a:off x="609600" y="188640"/>
            <a:ext cx="10972800" cy="963504"/>
          </a:xfrm>
        </p:spPr>
        <p:txBody>
          <a:bodyPr/>
          <a:lstStyle/>
          <a:p>
            <a:r>
              <a:rPr lang="sv-SE" dirty="0"/>
              <a:t>Prisutveckling i relation till KPI</a:t>
            </a:r>
            <a:br>
              <a:rPr lang="sv-SE" dirty="0"/>
            </a:br>
            <a:r>
              <a:rPr lang="sv-SE" dirty="0"/>
              <a:t>villa med elvärme (löpande priser)</a:t>
            </a:r>
          </a:p>
        </p:txBody>
      </p:sp>
      <p:sp>
        <p:nvSpPr>
          <p:cNvPr id="7" name="Platshållare för text 17"/>
          <p:cNvSpPr txBox="1">
            <a:spLocks/>
          </p:cNvSpPr>
          <p:nvPr/>
        </p:nvSpPr>
        <p:spPr>
          <a:xfrm>
            <a:off x="632086" y="5866800"/>
            <a:ext cx="6855643" cy="181155"/>
          </a:xfrm>
          <a:prstGeom prst="rect">
            <a:avLst/>
          </a:prstGeom>
        </p:spPr>
        <p:txBody>
          <a:bodyPr vert="horz" lIns="0" tIns="0" rIns="0" bIns="0" rtlCol="0" anchor="t" anchorCtr="0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Källa: SCB, Energiföretagen</a:t>
            </a: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CDD231C1-A0D6-449A-4BEC-AA9418435F85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10620375" y="632124"/>
            <a:ext cx="1058863" cy="296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3005907"/>
      </p:ext>
    </p:extLst>
  </p:cSld>
  <p:clrMapOvr>
    <a:masterClrMapping/>
  </p:clrMapOvr>
  <p:transition spd="med">
    <p:fad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83517EC7-CCF3-4D2C-A8F3-A4CE891215CA}" type="datetime1">
              <a:rPr lang="sv-SE" smtClean="0"/>
              <a:pPr>
                <a:defRPr/>
              </a:pPr>
              <a:t>2024-07-07</a:t>
            </a:fld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5BCA53D8-D7BF-ED48-A5DE-B35EC4CD5AE9}" type="slidenum">
              <a:rPr lang="sv-SE" smtClean="0"/>
              <a:pPr>
                <a:defRPr/>
              </a:pPr>
              <a:t>31</a:t>
            </a:fld>
            <a:endParaRPr lang="sv-SE" dirty="0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50B6F1E4-1247-3B24-C8C8-14D68BA680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1813" y="958850"/>
            <a:ext cx="10228262" cy="5048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ubrik 6"/>
          <p:cNvSpPr>
            <a:spLocks noGrp="1"/>
          </p:cNvSpPr>
          <p:nvPr>
            <p:ph type="title"/>
          </p:nvPr>
        </p:nvSpPr>
        <p:spPr>
          <a:xfrm>
            <a:off x="609600" y="188640"/>
            <a:ext cx="10972800" cy="789768"/>
          </a:xfrm>
        </p:spPr>
        <p:txBody>
          <a:bodyPr/>
          <a:lstStyle/>
          <a:p>
            <a:r>
              <a:rPr lang="sv-SE" dirty="0"/>
              <a:t>Rörligt prisavtal i relation till KPI</a:t>
            </a:r>
            <a:br>
              <a:rPr lang="sv-SE" dirty="0"/>
            </a:br>
            <a:r>
              <a:rPr lang="sv-SE" dirty="0"/>
              <a:t>villa med elvärme (löpande priser)</a:t>
            </a:r>
          </a:p>
        </p:txBody>
      </p:sp>
      <p:sp>
        <p:nvSpPr>
          <p:cNvPr id="7" name="Platshållare för text 17"/>
          <p:cNvSpPr txBox="1">
            <a:spLocks/>
          </p:cNvSpPr>
          <p:nvPr/>
        </p:nvSpPr>
        <p:spPr>
          <a:xfrm>
            <a:off x="632086" y="5866800"/>
            <a:ext cx="6855643" cy="181155"/>
          </a:xfrm>
          <a:prstGeom prst="rect">
            <a:avLst/>
          </a:prstGeom>
        </p:spPr>
        <p:txBody>
          <a:bodyPr vert="horz" lIns="0" tIns="0" rIns="0" bIns="0" rtlCol="0" anchor="t" anchorCtr="0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Källa: SCB, Energiföretagen</a:t>
            </a: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716821A4-5B0B-C07E-507D-572415CFB4A2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10620375" y="632124"/>
            <a:ext cx="1058863" cy="296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7718527"/>
      </p:ext>
    </p:extLst>
  </p:cSld>
  <p:clrMapOvr>
    <a:masterClrMapping/>
  </p:clrMapOvr>
  <p:transition spd="med">
    <p:fade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4828032" y="5805488"/>
            <a:ext cx="6411504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sv-SE" sz="1400" b="1" dirty="0">
                <a:solidFill>
                  <a:srgbClr val="0000FF"/>
                </a:solidFill>
              </a:rPr>
              <a:t>* för vissa kommuner i norra Sverige är energiskatten lägre</a:t>
            </a:r>
          </a:p>
        </p:txBody>
      </p:sp>
      <p:sp>
        <p:nvSpPr>
          <p:cNvPr id="2" name="Platshållare för datum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EF20EBF8-38C8-4F98-92CB-07A0D456629B}" type="datetime1">
              <a:rPr lang="sv-SE" smtClean="0"/>
              <a:pPr>
                <a:defRPr/>
              </a:pPr>
              <a:t>2024-07-07</a:t>
            </a:fld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5BCA53D8-D7BF-ED48-A5DE-B35EC4CD5AE9}" type="slidenum">
              <a:rPr lang="sv-SE" smtClean="0"/>
              <a:pPr>
                <a:defRPr/>
              </a:pPr>
              <a:t>32</a:t>
            </a:fld>
            <a:endParaRPr lang="sv-SE" dirty="0"/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7436489D-8A0F-6C96-5982-3DB838544E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3375" y="1060450"/>
            <a:ext cx="10477500" cy="4837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ubrik 6"/>
          <p:cNvSpPr>
            <a:spLocks noGrp="1"/>
          </p:cNvSpPr>
          <p:nvPr>
            <p:ph type="title"/>
          </p:nvPr>
        </p:nvSpPr>
        <p:spPr>
          <a:xfrm>
            <a:off x="609600" y="188640"/>
            <a:ext cx="11385884" cy="737792"/>
          </a:xfrm>
        </p:spPr>
        <p:txBody>
          <a:bodyPr/>
          <a:lstStyle/>
          <a:p>
            <a:r>
              <a:rPr lang="sv-SE" dirty="0"/>
              <a:t>Elskattens utveckling från år 1951 för hushållskunder*</a:t>
            </a:r>
          </a:p>
        </p:txBody>
      </p:sp>
      <p:sp>
        <p:nvSpPr>
          <p:cNvPr id="7" name="Platshållare för text 24"/>
          <p:cNvSpPr txBox="1">
            <a:spLocks/>
          </p:cNvSpPr>
          <p:nvPr/>
        </p:nvSpPr>
        <p:spPr>
          <a:xfrm>
            <a:off x="632086" y="5866800"/>
            <a:ext cx="6855643" cy="181155"/>
          </a:xfrm>
          <a:prstGeom prst="rect">
            <a:avLst/>
          </a:prstGeom>
        </p:spPr>
        <p:txBody>
          <a:bodyPr vert="horz" lIns="0" tIns="0" rIns="0" bIns="0" rtlCol="0" anchor="t" anchorCtr="0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Källa: SCB, Energiföretagen</a:t>
            </a: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880533" y="973034"/>
            <a:ext cx="140546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sv-SE" sz="1400" b="1" dirty="0"/>
              <a:t>öre/kWh</a:t>
            </a:r>
            <a:endParaRPr lang="sv-SE" sz="2400" dirty="0">
              <a:solidFill>
                <a:srgbClr val="5F5F5F"/>
              </a:solidFill>
            </a:endParaRP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6858006" y="4437064"/>
            <a:ext cx="4857783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sv-SE" b="1" dirty="0">
                <a:solidFill>
                  <a:srgbClr val="0000FF"/>
                </a:solidFill>
              </a:rPr>
              <a:t>Grön skatteväxling (2001-2006)</a:t>
            </a:r>
          </a:p>
          <a:p>
            <a:r>
              <a:rPr lang="sv-SE" b="1" dirty="0">
                <a:solidFill>
                  <a:srgbClr val="0000FF"/>
                </a:solidFill>
              </a:rPr>
              <a:t>Inflationsuppräkning</a:t>
            </a: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1678518" y="2571750"/>
            <a:ext cx="374438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sv-SE" b="1" dirty="0">
                <a:solidFill>
                  <a:srgbClr val="0000FF"/>
                </a:solidFill>
              </a:rPr>
              <a:t>1990 infördes moms på energiskatten</a:t>
            </a:r>
          </a:p>
        </p:txBody>
      </p:sp>
    </p:spTree>
    <p:extLst>
      <p:ext uri="{BB962C8B-B14F-4D97-AF65-F5344CB8AC3E}">
        <p14:creationId xmlns:p14="http://schemas.microsoft.com/office/powerpoint/2010/main" val="2211987914"/>
      </p:ext>
    </p:extLst>
  </p:cSld>
  <p:clrMapOvr>
    <a:masterClrMapping/>
  </p:clrMapOvr>
  <p:transition spd="med">
    <p:fade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68CA7322-1C47-4184-AFF8-C26ABAFFD41F}" type="datetime1">
              <a:rPr lang="sv-SE" smtClean="0"/>
              <a:pPr>
                <a:defRPr/>
              </a:pPr>
              <a:t>2024-07-07</a:t>
            </a:fld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5BCA53D8-D7BF-ED48-A5DE-B35EC4CD5AE9}" type="slidenum">
              <a:rPr lang="sv-SE" smtClean="0"/>
              <a:pPr>
                <a:defRPr/>
              </a:pPr>
              <a:t>33</a:t>
            </a:fld>
            <a:endParaRPr lang="sv-SE" dirty="0"/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397A2185-1455-1C3A-CE7D-44C8CE5A18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50" y="1284288"/>
            <a:ext cx="10572750" cy="4867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ubrik 6"/>
          <p:cNvSpPr>
            <a:spLocks noGrp="1"/>
          </p:cNvSpPr>
          <p:nvPr>
            <p:ph type="title"/>
          </p:nvPr>
        </p:nvSpPr>
        <p:spPr>
          <a:xfrm>
            <a:off x="609600" y="188640"/>
            <a:ext cx="10972800" cy="817200"/>
          </a:xfrm>
        </p:spPr>
        <p:txBody>
          <a:bodyPr/>
          <a:lstStyle/>
          <a:p>
            <a:r>
              <a:rPr lang="sv-SE" dirty="0"/>
              <a:t>Elkostnadernas utveckling från 1996</a:t>
            </a:r>
            <a:br>
              <a:rPr lang="sv-SE" dirty="0"/>
            </a:br>
            <a:r>
              <a:rPr lang="sv-SE" sz="2000" dirty="0"/>
              <a:t>rörligt avtal*, inkl. nätavgift, elcertifikat, </a:t>
            </a:r>
            <a:r>
              <a:rPr lang="sv-SE" sz="2000" dirty="0" err="1"/>
              <a:t>skatter&amp;moms</a:t>
            </a:r>
            <a:r>
              <a:rPr lang="sv-SE" sz="2000" dirty="0"/>
              <a:t> (löpande priser)</a:t>
            </a:r>
            <a:endParaRPr lang="sv-SE" dirty="0"/>
          </a:p>
        </p:txBody>
      </p:sp>
      <p:sp>
        <p:nvSpPr>
          <p:cNvPr id="7" name="Platshållare för text 21"/>
          <p:cNvSpPr txBox="1">
            <a:spLocks/>
          </p:cNvSpPr>
          <p:nvPr/>
        </p:nvSpPr>
        <p:spPr>
          <a:xfrm>
            <a:off x="632086" y="5866800"/>
            <a:ext cx="6855643" cy="181155"/>
          </a:xfrm>
          <a:prstGeom prst="rect">
            <a:avLst/>
          </a:prstGeom>
        </p:spPr>
        <p:txBody>
          <a:bodyPr vert="horz" lIns="0" tIns="0" rIns="0" bIns="0" rtlCol="0" anchor="t" anchorCtr="0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Källa: SCB, Energiföretagen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880533" y="1125538"/>
            <a:ext cx="140546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sv-SE" sz="1400" b="1" dirty="0"/>
              <a:t>öre/kWh</a:t>
            </a:r>
            <a:endParaRPr lang="sv-SE" sz="2400" dirty="0">
              <a:solidFill>
                <a:srgbClr val="5F5F5F"/>
              </a:solidFill>
            </a:endParaRP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7888225" y="5929330"/>
            <a:ext cx="3260260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sv-SE" sz="1400" b="1" dirty="0">
                <a:solidFill>
                  <a:srgbClr val="0000FF"/>
                </a:solidFill>
              </a:rPr>
              <a:t>* koncessionspris 1996-1999</a:t>
            </a:r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E9C7E8F9-2B24-D4FA-D992-8B453703FA74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10620375" y="632124"/>
            <a:ext cx="1058863" cy="296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1844805"/>
      </p:ext>
    </p:extLst>
  </p:cSld>
  <p:clrMapOvr>
    <a:masterClrMapping/>
  </p:clrMapOvr>
  <p:transition spd="med">
    <p:fade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36A08A2B-98BA-402C-B52C-DC6F6636AF92}" type="datetime1">
              <a:rPr lang="sv-SE" smtClean="0"/>
              <a:pPr>
                <a:defRPr/>
              </a:pPr>
              <a:t>2024-07-07</a:t>
            </a:fld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5BCA53D8-D7BF-ED48-A5DE-B35EC4CD5AE9}" type="slidenum">
              <a:rPr lang="sv-SE" smtClean="0"/>
              <a:pPr>
                <a:defRPr/>
              </a:pPr>
              <a:t>34</a:t>
            </a:fld>
            <a:endParaRPr lang="sv-SE" dirty="0"/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12C172F0-A01C-9D88-02E0-0F1B64957F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5175" y="1212850"/>
            <a:ext cx="10228263" cy="5046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ubrik 6"/>
          <p:cNvSpPr>
            <a:spLocks noGrp="1"/>
          </p:cNvSpPr>
          <p:nvPr>
            <p:ph type="title"/>
          </p:nvPr>
        </p:nvSpPr>
        <p:spPr>
          <a:xfrm>
            <a:off x="695325" y="379359"/>
            <a:ext cx="8677275" cy="981075"/>
          </a:xfrm>
        </p:spPr>
        <p:txBody>
          <a:bodyPr/>
          <a:lstStyle/>
          <a:p>
            <a:r>
              <a:rPr lang="sv-SE" dirty="0"/>
              <a:t>Elkostnader i Europa</a:t>
            </a:r>
            <a:br>
              <a:rPr lang="sv-SE" dirty="0"/>
            </a:br>
            <a:r>
              <a:rPr lang="sv-SE" dirty="0"/>
              <a:t>hushållskunder 2 500-5 000 kWh/år</a:t>
            </a:r>
          </a:p>
        </p:txBody>
      </p:sp>
      <p:sp>
        <p:nvSpPr>
          <p:cNvPr id="7" name="Platshållare för text 17"/>
          <p:cNvSpPr txBox="1">
            <a:spLocks/>
          </p:cNvSpPr>
          <p:nvPr/>
        </p:nvSpPr>
        <p:spPr>
          <a:xfrm>
            <a:off x="632086" y="5866800"/>
            <a:ext cx="6855643" cy="181155"/>
          </a:xfrm>
          <a:prstGeom prst="rect">
            <a:avLst/>
          </a:prstGeom>
        </p:spPr>
        <p:txBody>
          <a:bodyPr vert="horz" lIns="0" tIns="0" rIns="0" bIns="0" rtlCol="0" anchor="t" anchorCtr="0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Källa: Eurostat, Energiföretagen</a:t>
            </a: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2352919C-C21C-3A2B-3914-53AE4E1AB8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783638" y="1125538"/>
            <a:ext cx="2451100" cy="209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51882820"/>
      </p:ext>
    </p:extLst>
  </p:cSld>
  <p:clrMapOvr>
    <a:masterClrMapping/>
  </p:clrMapOvr>
  <p:transition spd="med">
    <p:fade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CF7200F9-1F38-48C4-90B4-E599E6254131}" type="datetime1">
              <a:rPr lang="sv-SE" smtClean="0"/>
              <a:pPr>
                <a:defRPr/>
              </a:pPr>
              <a:t>2024-07-07</a:t>
            </a:fld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5BCA53D8-D7BF-ED48-A5DE-B35EC4CD5AE9}" type="slidenum">
              <a:rPr lang="sv-SE" smtClean="0"/>
              <a:pPr>
                <a:defRPr/>
              </a:pPr>
              <a:t>35</a:t>
            </a:fld>
            <a:endParaRPr lang="sv-SE" dirty="0"/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C9FE7106-FB09-EF09-18D8-B5505A43D4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5175" y="1212850"/>
            <a:ext cx="10228263" cy="5046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ubrik 6"/>
          <p:cNvSpPr>
            <a:spLocks noGrp="1"/>
          </p:cNvSpPr>
          <p:nvPr>
            <p:ph type="title"/>
          </p:nvPr>
        </p:nvSpPr>
        <p:spPr>
          <a:xfrm>
            <a:off x="695325" y="441144"/>
            <a:ext cx="8677275" cy="981075"/>
          </a:xfrm>
        </p:spPr>
        <p:txBody>
          <a:bodyPr/>
          <a:lstStyle/>
          <a:p>
            <a:r>
              <a:rPr lang="sv-SE" dirty="0"/>
              <a:t>Elkostnader i Europa (PPP*)</a:t>
            </a:r>
            <a:br>
              <a:rPr lang="sv-SE" dirty="0"/>
            </a:br>
            <a:r>
              <a:rPr lang="sv-SE" dirty="0"/>
              <a:t>hushållskunder 2 500-5 000 kWh/år</a:t>
            </a:r>
          </a:p>
        </p:txBody>
      </p:sp>
      <p:sp>
        <p:nvSpPr>
          <p:cNvPr id="7" name="Platshållare för text 18"/>
          <p:cNvSpPr txBox="1">
            <a:spLocks/>
          </p:cNvSpPr>
          <p:nvPr/>
        </p:nvSpPr>
        <p:spPr>
          <a:xfrm>
            <a:off x="632086" y="5866800"/>
            <a:ext cx="6855643" cy="181155"/>
          </a:xfrm>
          <a:prstGeom prst="rect">
            <a:avLst/>
          </a:prstGeom>
        </p:spPr>
        <p:txBody>
          <a:bodyPr vert="horz" lIns="0" tIns="0" rIns="0" bIns="0" rtlCol="0" anchor="t" anchorCtr="0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Källa: Eurostat, Energiföretagen</a:t>
            </a:r>
          </a:p>
        </p:txBody>
      </p:sp>
      <p:pic>
        <p:nvPicPr>
          <p:cNvPr id="10" name="Bildobjekt 9">
            <a:extLst>
              <a:ext uri="{FF2B5EF4-FFF2-40B4-BE49-F238E27FC236}">
                <a16:creationId xmlns:a16="http://schemas.microsoft.com/office/drawing/2014/main" id="{C713C296-5D43-1D8A-41F0-005C3F4B50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783638" y="1125538"/>
            <a:ext cx="2451100" cy="209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ektangel 8"/>
          <p:cNvSpPr/>
          <p:nvPr/>
        </p:nvSpPr>
        <p:spPr>
          <a:xfrm>
            <a:off x="9434433" y="6001544"/>
            <a:ext cx="156530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1400" dirty="0"/>
              <a:t>* Köpkraftsjusterat</a:t>
            </a:r>
          </a:p>
        </p:txBody>
      </p:sp>
    </p:spTree>
    <p:extLst>
      <p:ext uri="{BB962C8B-B14F-4D97-AF65-F5344CB8AC3E}">
        <p14:creationId xmlns:p14="http://schemas.microsoft.com/office/powerpoint/2010/main" val="2061450254"/>
      </p:ext>
    </p:extLst>
  </p:cSld>
  <p:clrMapOvr>
    <a:masterClrMapping/>
  </p:clrMapOvr>
  <p:transition spd="med">
    <p:fade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934E1000-0B70-4C28-817A-36066F41A44E}" type="datetime1">
              <a:rPr lang="sv-SE" smtClean="0"/>
              <a:pPr>
                <a:defRPr/>
              </a:pPr>
              <a:t>2024-07-07</a:t>
            </a:fld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5BCA53D8-D7BF-ED48-A5DE-B35EC4CD5AE9}" type="slidenum">
              <a:rPr lang="sv-SE" smtClean="0"/>
              <a:pPr>
                <a:defRPr/>
              </a:pPr>
              <a:t>36</a:t>
            </a:fld>
            <a:endParaRPr lang="sv-SE" dirty="0"/>
          </a:p>
        </p:txBody>
      </p:sp>
      <p:sp>
        <p:nvSpPr>
          <p:cNvPr id="6" name="Rubrik 6"/>
          <p:cNvSpPr>
            <a:spLocks noGrp="1"/>
          </p:cNvSpPr>
          <p:nvPr>
            <p:ph type="title"/>
          </p:nvPr>
        </p:nvSpPr>
        <p:spPr>
          <a:xfrm>
            <a:off x="695325" y="329931"/>
            <a:ext cx="8677275" cy="981075"/>
          </a:xfrm>
        </p:spPr>
        <p:txBody>
          <a:bodyPr/>
          <a:lstStyle/>
          <a:p>
            <a:r>
              <a:rPr lang="sv-SE" dirty="0"/>
              <a:t>Elkostnader i Europa</a:t>
            </a:r>
            <a:br>
              <a:rPr lang="sv-SE" dirty="0"/>
            </a:br>
            <a:r>
              <a:rPr lang="sv-SE" dirty="0"/>
              <a:t>hushållskunder 5 000-15 000 kWh/år</a:t>
            </a:r>
          </a:p>
        </p:txBody>
      </p:sp>
      <p:sp>
        <p:nvSpPr>
          <p:cNvPr id="7" name="Platshållare för text 17"/>
          <p:cNvSpPr txBox="1">
            <a:spLocks/>
          </p:cNvSpPr>
          <p:nvPr/>
        </p:nvSpPr>
        <p:spPr>
          <a:xfrm>
            <a:off x="632086" y="5866800"/>
            <a:ext cx="6855643" cy="181155"/>
          </a:xfrm>
          <a:prstGeom prst="rect">
            <a:avLst/>
          </a:prstGeom>
        </p:spPr>
        <p:txBody>
          <a:bodyPr vert="horz" lIns="0" tIns="0" rIns="0" bIns="0" rtlCol="0" anchor="t" anchorCtr="0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Källa: Eurostat, Energiföretagen</a:t>
            </a:r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06744F1D-AC06-5C12-C503-524EBF15A0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783638" y="1125538"/>
            <a:ext cx="2451100" cy="209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Bildobjekt 4">
            <a:extLst>
              <a:ext uri="{FF2B5EF4-FFF2-40B4-BE49-F238E27FC236}">
                <a16:creationId xmlns:a16="http://schemas.microsoft.com/office/drawing/2014/main" id="{1BF7E875-5B12-B671-203E-4AAB13ECC8E8}"/>
              </a:ext>
            </a:extLst>
          </p:cNvPr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5975" y="1204913"/>
            <a:ext cx="10226675" cy="5041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18688513"/>
      </p:ext>
    </p:extLst>
  </p:cSld>
  <p:clrMapOvr>
    <a:masterClrMapping/>
  </p:clrMapOvr>
  <p:transition spd="med">
    <p:fade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62435C0A-BEBA-4763-861A-BB4AA2FC1F35}" type="datetime1">
              <a:rPr lang="sv-SE" smtClean="0"/>
              <a:pPr>
                <a:defRPr/>
              </a:pPr>
              <a:t>2024-07-07</a:t>
            </a:fld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5BCA53D8-D7BF-ED48-A5DE-B35EC4CD5AE9}" type="slidenum">
              <a:rPr lang="sv-SE" smtClean="0"/>
              <a:pPr>
                <a:defRPr/>
              </a:pPr>
              <a:t>37</a:t>
            </a:fld>
            <a:endParaRPr lang="sv-SE" dirty="0"/>
          </a:p>
        </p:txBody>
      </p:sp>
      <p:sp>
        <p:nvSpPr>
          <p:cNvPr id="6" name="Rubrik 6"/>
          <p:cNvSpPr>
            <a:spLocks noGrp="1"/>
          </p:cNvSpPr>
          <p:nvPr>
            <p:ph type="title"/>
          </p:nvPr>
        </p:nvSpPr>
        <p:spPr>
          <a:xfrm>
            <a:off x="695325" y="342288"/>
            <a:ext cx="8677275" cy="981075"/>
          </a:xfrm>
        </p:spPr>
        <p:txBody>
          <a:bodyPr/>
          <a:lstStyle/>
          <a:p>
            <a:r>
              <a:rPr lang="sv-SE" dirty="0"/>
              <a:t>Elkostnader i Europa</a:t>
            </a:r>
            <a:br>
              <a:rPr lang="sv-SE" dirty="0"/>
            </a:br>
            <a:r>
              <a:rPr lang="sv-SE" dirty="0"/>
              <a:t>hushållskunder 5 000-15 000 kWh/år</a:t>
            </a:r>
          </a:p>
        </p:txBody>
      </p:sp>
      <p:sp>
        <p:nvSpPr>
          <p:cNvPr id="7" name="Platshållare för text 17"/>
          <p:cNvSpPr txBox="1">
            <a:spLocks/>
          </p:cNvSpPr>
          <p:nvPr/>
        </p:nvSpPr>
        <p:spPr>
          <a:xfrm>
            <a:off x="632086" y="5866800"/>
            <a:ext cx="6855643" cy="181155"/>
          </a:xfrm>
          <a:prstGeom prst="rect">
            <a:avLst/>
          </a:prstGeom>
        </p:spPr>
        <p:txBody>
          <a:bodyPr vert="horz" lIns="0" tIns="0" rIns="0" bIns="0" rtlCol="0" anchor="t" anchorCtr="0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Källa: Eurostat, Energiföretagen</a:t>
            </a:r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AE82C491-208A-C046-EF67-4FB760622E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783638" y="1125538"/>
            <a:ext cx="2451100" cy="209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ektangel 8"/>
          <p:cNvSpPr/>
          <p:nvPr/>
        </p:nvSpPr>
        <p:spPr>
          <a:xfrm>
            <a:off x="9434433" y="6001544"/>
            <a:ext cx="156530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1400" dirty="0"/>
              <a:t>* Köpkraftsjusterat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65BDD468-8D11-AA11-51E1-A25F1D56AE14}"/>
              </a:ext>
            </a:extLst>
          </p:cNvPr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5975" y="1204913"/>
            <a:ext cx="10226675" cy="5041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24146071"/>
      </p:ext>
    </p:extLst>
  </p:cSld>
  <p:clrMapOvr>
    <a:masterClrMapping/>
  </p:clrMapOvr>
  <p:transition spd="med">
    <p:fade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0E984C89-EC1F-49B3-99EC-161E2F58B1E2}" type="datetime1">
              <a:rPr lang="sv-SE" smtClean="0"/>
              <a:pPr>
                <a:defRPr/>
              </a:pPr>
              <a:t>2024-07-07</a:t>
            </a:fld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5BCA53D8-D7BF-ED48-A5DE-B35EC4CD5AE9}" type="slidenum">
              <a:rPr lang="sv-SE" smtClean="0"/>
              <a:pPr>
                <a:defRPr/>
              </a:pPr>
              <a:t>38</a:t>
            </a:fld>
            <a:endParaRPr lang="sv-SE" dirty="0"/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2BA3717B-23AE-CDEF-6B99-F409D7E638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1513" y="1212850"/>
            <a:ext cx="10226675" cy="5046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ubrik 6"/>
          <p:cNvSpPr>
            <a:spLocks noGrp="1"/>
          </p:cNvSpPr>
          <p:nvPr>
            <p:ph type="title"/>
          </p:nvPr>
        </p:nvSpPr>
        <p:spPr>
          <a:xfrm>
            <a:off x="695325" y="317574"/>
            <a:ext cx="8677275" cy="981075"/>
          </a:xfrm>
        </p:spPr>
        <p:txBody>
          <a:bodyPr/>
          <a:lstStyle/>
          <a:p>
            <a:r>
              <a:rPr lang="sv-SE" dirty="0"/>
              <a:t>Elkostnader i Europa</a:t>
            </a:r>
            <a:br>
              <a:rPr lang="sv-SE" dirty="0"/>
            </a:br>
            <a:r>
              <a:rPr lang="sv-SE" dirty="0"/>
              <a:t>hushållskunder &gt;15 000 kWh/år</a:t>
            </a:r>
          </a:p>
        </p:txBody>
      </p:sp>
      <p:sp>
        <p:nvSpPr>
          <p:cNvPr id="7" name="Platshållare för text 17"/>
          <p:cNvSpPr txBox="1">
            <a:spLocks/>
          </p:cNvSpPr>
          <p:nvPr/>
        </p:nvSpPr>
        <p:spPr>
          <a:xfrm>
            <a:off x="632086" y="5866800"/>
            <a:ext cx="6855643" cy="181155"/>
          </a:xfrm>
          <a:prstGeom prst="rect">
            <a:avLst/>
          </a:prstGeom>
        </p:spPr>
        <p:txBody>
          <a:bodyPr vert="horz" lIns="0" tIns="0" rIns="0" bIns="0" rtlCol="0" anchor="t" anchorCtr="0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Källa: Eurostat, Energiföretagen</a:t>
            </a: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61299B67-0049-CFA6-3C56-9F4D36EAE2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783638" y="1125538"/>
            <a:ext cx="2451100" cy="209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22493871"/>
      </p:ext>
    </p:extLst>
  </p:cSld>
  <p:clrMapOvr>
    <a:masterClrMapping/>
  </p:clrMapOvr>
  <p:transition spd="med">
    <p:fade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32174E2A-0A1F-46D7-A132-6EF70E34D221}" type="datetime1">
              <a:rPr lang="sv-SE" smtClean="0"/>
              <a:pPr>
                <a:defRPr/>
              </a:pPr>
              <a:t>2024-07-07</a:t>
            </a:fld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5BCA53D8-D7BF-ED48-A5DE-B35EC4CD5AE9}" type="slidenum">
              <a:rPr lang="sv-SE" smtClean="0"/>
              <a:pPr>
                <a:defRPr/>
              </a:pPr>
              <a:t>39</a:t>
            </a:fld>
            <a:endParaRPr lang="sv-SE" dirty="0"/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930CDDB9-9C80-D5CE-CFD1-5599E4283F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1513" y="1212850"/>
            <a:ext cx="10226675" cy="5046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ubrik 6"/>
          <p:cNvSpPr>
            <a:spLocks noGrp="1"/>
          </p:cNvSpPr>
          <p:nvPr>
            <p:ph type="title"/>
          </p:nvPr>
        </p:nvSpPr>
        <p:spPr>
          <a:xfrm>
            <a:off x="695325" y="354645"/>
            <a:ext cx="8677275" cy="981075"/>
          </a:xfrm>
        </p:spPr>
        <p:txBody>
          <a:bodyPr/>
          <a:lstStyle/>
          <a:p>
            <a:r>
              <a:rPr lang="sv-SE" dirty="0"/>
              <a:t>Elkostnader i Europa (PPP*)</a:t>
            </a:r>
            <a:br>
              <a:rPr lang="sv-SE" dirty="0"/>
            </a:br>
            <a:r>
              <a:rPr lang="sv-SE" dirty="0"/>
              <a:t>hushållskunder &gt;15 000 kWh/år</a:t>
            </a:r>
          </a:p>
        </p:txBody>
      </p:sp>
      <p:sp>
        <p:nvSpPr>
          <p:cNvPr id="7" name="Platshållare för text 18"/>
          <p:cNvSpPr txBox="1">
            <a:spLocks/>
          </p:cNvSpPr>
          <p:nvPr/>
        </p:nvSpPr>
        <p:spPr>
          <a:xfrm>
            <a:off x="632086" y="5866800"/>
            <a:ext cx="6855643" cy="181155"/>
          </a:xfrm>
          <a:prstGeom prst="rect">
            <a:avLst/>
          </a:prstGeom>
        </p:spPr>
        <p:txBody>
          <a:bodyPr vert="horz" lIns="0" tIns="0" rIns="0" bIns="0" rtlCol="0" anchor="t" anchorCtr="0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Källa: Eurostat, Energiföretagen</a:t>
            </a:r>
          </a:p>
        </p:txBody>
      </p:sp>
      <p:pic>
        <p:nvPicPr>
          <p:cNvPr id="10" name="Bildobjekt 9">
            <a:extLst>
              <a:ext uri="{FF2B5EF4-FFF2-40B4-BE49-F238E27FC236}">
                <a16:creationId xmlns:a16="http://schemas.microsoft.com/office/drawing/2014/main" id="{9E317F0E-59DD-F481-0522-9C4FC36E2E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783638" y="1125538"/>
            <a:ext cx="2451100" cy="209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ektangel 8"/>
          <p:cNvSpPr/>
          <p:nvPr/>
        </p:nvSpPr>
        <p:spPr>
          <a:xfrm>
            <a:off x="9434433" y="6001544"/>
            <a:ext cx="156530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1400" dirty="0"/>
              <a:t>* Köpkraftsjusterat</a:t>
            </a:r>
          </a:p>
        </p:txBody>
      </p:sp>
    </p:spTree>
    <p:extLst>
      <p:ext uri="{BB962C8B-B14F-4D97-AF65-F5344CB8AC3E}">
        <p14:creationId xmlns:p14="http://schemas.microsoft.com/office/powerpoint/2010/main" val="2524533136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D541DA58-715A-4B03-AB8C-0F72E58BFC92}" type="datetime1">
              <a:rPr lang="sv-SE" smtClean="0"/>
              <a:pPr>
                <a:defRPr/>
              </a:pPr>
              <a:t>2024-07-07</a:t>
            </a:fld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5BCA53D8-D7BF-ED48-A5DE-B35EC4CD5AE9}" type="slidenum">
              <a:rPr lang="sv-SE" smtClean="0"/>
              <a:pPr>
                <a:defRPr/>
              </a:pPr>
              <a:t>4</a:t>
            </a:fld>
            <a:endParaRPr lang="sv-SE" dirty="0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BF6D1092-3775-CF50-EB9F-1F583292E1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8150" y="1122363"/>
            <a:ext cx="11126788" cy="490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ubrik 6"/>
          <p:cNvSpPr>
            <a:spLocks noGrp="1"/>
          </p:cNvSpPr>
          <p:nvPr>
            <p:ph type="title"/>
          </p:nvPr>
        </p:nvSpPr>
        <p:spPr>
          <a:xfrm>
            <a:off x="609600" y="88056"/>
            <a:ext cx="10972800" cy="1143000"/>
          </a:xfrm>
        </p:spPr>
        <p:txBody>
          <a:bodyPr/>
          <a:lstStyle/>
          <a:p>
            <a:r>
              <a:rPr lang="sv-SE" dirty="0"/>
              <a:t>Systempris (månadsmedel) samt fördelning av avtalstyper</a:t>
            </a:r>
          </a:p>
        </p:txBody>
      </p:sp>
      <p:sp>
        <p:nvSpPr>
          <p:cNvPr id="7" name="Platshållare för text 15"/>
          <p:cNvSpPr txBox="1">
            <a:spLocks/>
          </p:cNvSpPr>
          <p:nvPr/>
        </p:nvSpPr>
        <p:spPr>
          <a:xfrm>
            <a:off x="632086" y="5953299"/>
            <a:ext cx="6855643" cy="181155"/>
          </a:xfrm>
          <a:prstGeom prst="rect">
            <a:avLst/>
          </a:prstGeom>
        </p:spPr>
        <p:txBody>
          <a:bodyPr vert="horz" lIns="0" tIns="0" rIns="0" bIns="0" rtlCol="0" anchor="t" anchorCtr="0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Källa: SCB, Energiföretagen</a:t>
            </a: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BE51CAB2-741C-1EF7-DB77-558AEEEBE677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10240962" y="1333105"/>
            <a:ext cx="1058863" cy="296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699040"/>
      </p:ext>
    </p:extLst>
  </p:cSld>
  <p:clrMapOvr>
    <a:masterClrMapping/>
  </p:clrMapOvr>
  <p:transition spd="med">
    <p:fade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DC74E08F-708B-4C19-9699-A8DA42099928}" type="datetime1">
              <a:rPr lang="sv-SE" smtClean="0"/>
              <a:pPr>
                <a:defRPr/>
              </a:pPr>
              <a:t>2024-07-07</a:t>
            </a:fld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5BCA53D8-D7BF-ED48-A5DE-B35EC4CD5AE9}" type="slidenum">
              <a:rPr lang="sv-SE" smtClean="0"/>
              <a:pPr>
                <a:defRPr/>
              </a:pPr>
              <a:t>40</a:t>
            </a:fld>
            <a:endParaRPr lang="sv-SE" dirty="0"/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1FF4D109-1A12-50F7-ABD8-94EE27614F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7063" y="1212850"/>
            <a:ext cx="10226675" cy="5046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ubrik 6"/>
          <p:cNvSpPr>
            <a:spLocks noGrp="1"/>
          </p:cNvSpPr>
          <p:nvPr>
            <p:ph type="title"/>
          </p:nvPr>
        </p:nvSpPr>
        <p:spPr>
          <a:xfrm>
            <a:off x="695325" y="329931"/>
            <a:ext cx="8677275" cy="981075"/>
          </a:xfrm>
        </p:spPr>
        <p:txBody>
          <a:bodyPr/>
          <a:lstStyle/>
          <a:p>
            <a:r>
              <a:rPr lang="sv-SE" dirty="0"/>
              <a:t>Elkostnader för industrin i Europa</a:t>
            </a:r>
            <a:br>
              <a:rPr lang="sv-SE" dirty="0"/>
            </a:br>
            <a:r>
              <a:rPr lang="sv-SE" dirty="0"/>
              <a:t>20-500 MWh/år, inkl nät och skatter</a:t>
            </a:r>
          </a:p>
        </p:txBody>
      </p:sp>
      <p:sp>
        <p:nvSpPr>
          <p:cNvPr id="7" name="Platshållare för text 17"/>
          <p:cNvSpPr txBox="1">
            <a:spLocks/>
          </p:cNvSpPr>
          <p:nvPr/>
        </p:nvSpPr>
        <p:spPr>
          <a:xfrm>
            <a:off x="632086" y="5866800"/>
            <a:ext cx="6855643" cy="181155"/>
          </a:xfrm>
          <a:prstGeom prst="rect">
            <a:avLst/>
          </a:prstGeom>
        </p:spPr>
        <p:txBody>
          <a:bodyPr vert="horz" lIns="0" tIns="0" rIns="0" bIns="0" rtlCol="0" anchor="t" anchorCtr="0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Källa: Eurostat, Energiföretagen</a:t>
            </a: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0DF95C1A-B6C3-B174-1D33-E08E9B1B41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783638" y="1125538"/>
            <a:ext cx="2451100" cy="209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16295421"/>
      </p:ext>
    </p:extLst>
  </p:cSld>
  <p:clrMapOvr>
    <a:masterClrMapping/>
  </p:clrMapOvr>
  <p:transition spd="med">
    <p:fade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C6E957E2-08AB-4BCE-940D-D15FDAEF7300}" type="datetime1">
              <a:rPr lang="sv-SE" smtClean="0"/>
              <a:pPr>
                <a:defRPr/>
              </a:pPr>
              <a:t>2024-07-07</a:t>
            </a:fld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5BCA53D8-D7BF-ED48-A5DE-B35EC4CD5AE9}" type="slidenum">
              <a:rPr lang="sv-SE" smtClean="0"/>
              <a:pPr>
                <a:defRPr/>
              </a:pPr>
              <a:t>41</a:t>
            </a:fld>
            <a:endParaRPr lang="sv-SE" dirty="0"/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C43AB446-651B-EEE2-1DB8-3AF18D47B1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7063" y="1212850"/>
            <a:ext cx="10226675" cy="5046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ubrik 6"/>
          <p:cNvSpPr>
            <a:spLocks noGrp="1"/>
          </p:cNvSpPr>
          <p:nvPr>
            <p:ph type="title"/>
          </p:nvPr>
        </p:nvSpPr>
        <p:spPr>
          <a:xfrm>
            <a:off x="695325" y="268146"/>
            <a:ext cx="8677275" cy="981075"/>
          </a:xfrm>
        </p:spPr>
        <p:txBody>
          <a:bodyPr/>
          <a:lstStyle/>
          <a:p>
            <a:r>
              <a:rPr lang="sv-SE" dirty="0"/>
              <a:t>Elkostnader för industrin i Europa (PPP*)</a:t>
            </a:r>
            <a:br>
              <a:rPr lang="sv-SE" dirty="0"/>
            </a:br>
            <a:r>
              <a:rPr lang="sv-SE" dirty="0"/>
              <a:t>20-500 MWh/år, inkl nät och skatter</a:t>
            </a:r>
          </a:p>
        </p:txBody>
      </p:sp>
      <p:sp>
        <p:nvSpPr>
          <p:cNvPr id="7" name="Platshållare för text 18"/>
          <p:cNvSpPr txBox="1">
            <a:spLocks/>
          </p:cNvSpPr>
          <p:nvPr/>
        </p:nvSpPr>
        <p:spPr>
          <a:xfrm>
            <a:off x="632086" y="5866800"/>
            <a:ext cx="6855643" cy="181155"/>
          </a:xfrm>
          <a:prstGeom prst="rect">
            <a:avLst/>
          </a:prstGeom>
        </p:spPr>
        <p:txBody>
          <a:bodyPr vert="horz" lIns="0" tIns="0" rIns="0" bIns="0" rtlCol="0" anchor="t" anchorCtr="0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Källa: Eurostat, Energiföretagen</a:t>
            </a:r>
          </a:p>
        </p:txBody>
      </p:sp>
      <p:pic>
        <p:nvPicPr>
          <p:cNvPr id="10" name="Bildobjekt 9">
            <a:extLst>
              <a:ext uri="{FF2B5EF4-FFF2-40B4-BE49-F238E27FC236}">
                <a16:creationId xmlns:a16="http://schemas.microsoft.com/office/drawing/2014/main" id="{A6806C27-F40B-EDE3-F742-89874846AB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783638" y="1125538"/>
            <a:ext cx="2451100" cy="209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ektangel 8"/>
          <p:cNvSpPr/>
          <p:nvPr/>
        </p:nvSpPr>
        <p:spPr>
          <a:xfrm>
            <a:off x="9434433" y="6001544"/>
            <a:ext cx="156530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1400" dirty="0"/>
              <a:t>* Köpkraftsjusterat</a:t>
            </a:r>
          </a:p>
        </p:txBody>
      </p:sp>
    </p:spTree>
    <p:extLst>
      <p:ext uri="{BB962C8B-B14F-4D97-AF65-F5344CB8AC3E}">
        <p14:creationId xmlns:p14="http://schemas.microsoft.com/office/powerpoint/2010/main" val="3912277898"/>
      </p:ext>
    </p:extLst>
  </p:cSld>
  <p:clrMapOvr>
    <a:masterClrMapping/>
  </p:clrMapOvr>
  <p:transition spd="med">
    <p:fade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B0BA6DA4-9072-4BC9-B9CE-CEBB09199B99}" type="datetime1">
              <a:rPr lang="sv-SE" smtClean="0"/>
              <a:pPr>
                <a:defRPr/>
              </a:pPr>
              <a:t>2024-07-07</a:t>
            </a:fld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5BCA53D8-D7BF-ED48-A5DE-B35EC4CD5AE9}" type="slidenum">
              <a:rPr lang="sv-SE" smtClean="0"/>
              <a:pPr>
                <a:defRPr/>
              </a:pPr>
              <a:t>42</a:t>
            </a:fld>
            <a:endParaRPr lang="sv-SE" dirty="0"/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030D585F-6866-B57C-D6B9-73CF4D1E98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1513" y="1103313"/>
            <a:ext cx="10226675" cy="5045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ubrik 6"/>
          <p:cNvSpPr>
            <a:spLocks noGrp="1"/>
          </p:cNvSpPr>
          <p:nvPr>
            <p:ph type="title"/>
          </p:nvPr>
        </p:nvSpPr>
        <p:spPr>
          <a:xfrm>
            <a:off x="695325" y="243432"/>
            <a:ext cx="8677275" cy="981075"/>
          </a:xfrm>
        </p:spPr>
        <p:txBody>
          <a:bodyPr/>
          <a:lstStyle/>
          <a:p>
            <a:r>
              <a:rPr lang="sv-SE" dirty="0"/>
              <a:t>Elkostnader för industrin i Europa</a:t>
            </a:r>
            <a:br>
              <a:rPr lang="sv-SE" dirty="0"/>
            </a:br>
            <a:r>
              <a:rPr lang="sv-SE" dirty="0"/>
              <a:t>500 – 2 000 MWh/år, inkl nät och skatter</a:t>
            </a:r>
          </a:p>
        </p:txBody>
      </p:sp>
      <p:sp>
        <p:nvSpPr>
          <p:cNvPr id="7" name="Platshållare för text 17"/>
          <p:cNvSpPr txBox="1">
            <a:spLocks/>
          </p:cNvSpPr>
          <p:nvPr/>
        </p:nvSpPr>
        <p:spPr>
          <a:xfrm>
            <a:off x="632086" y="5866800"/>
            <a:ext cx="6855643" cy="181155"/>
          </a:xfrm>
          <a:prstGeom prst="rect">
            <a:avLst/>
          </a:prstGeom>
        </p:spPr>
        <p:txBody>
          <a:bodyPr vert="horz" lIns="0" tIns="0" rIns="0" bIns="0" rtlCol="0" anchor="t" anchorCtr="0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Källa: Eurostat, Energiföretagen</a:t>
            </a: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C133488C-78C4-E5E2-60D2-B42AA3325F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783638" y="1125538"/>
            <a:ext cx="2451100" cy="209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0226678"/>
      </p:ext>
    </p:extLst>
  </p:cSld>
  <p:clrMapOvr>
    <a:masterClrMapping/>
  </p:clrMapOvr>
  <p:transition spd="med">
    <p:fade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0D12ABC6-7CBB-487D-B9CB-772AFB01E0B9}" type="datetime1">
              <a:rPr lang="sv-SE" smtClean="0"/>
              <a:pPr>
                <a:defRPr/>
              </a:pPr>
              <a:t>2024-07-07</a:t>
            </a:fld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5BCA53D8-D7BF-ED48-A5DE-B35EC4CD5AE9}" type="slidenum">
              <a:rPr lang="sv-SE" smtClean="0"/>
              <a:pPr>
                <a:defRPr/>
              </a:pPr>
              <a:t>43</a:t>
            </a:fld>
            <a:endParaRPr lang="sv-SE" dirty="0"/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390AD052-C28B-E42E-8497-FDE620901F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1513" y="1103313"/>
            <a:ext cx="10226675" cy="5045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ubrik 6"/>
          <p:cNvSpPr>
            <a:spLocks noGrp="1"/>
          </p:cNvSpPr>
          <p:nvPr>
            <p:ph type="title"/>
          </p:nvPr>
        </p:nvSpPr>
        <p:spPr>
          <a:xfrm>
            <a:off x="695325" y="268146"/>
            <a:ext cx="8677275" cy="981075"/>
          </a:xfrm>
        </p:spPr>
        <p:txBody>
          <a:bodyPr/>
          <a:lstStyle/>
          <a:p>
            <a:r>
              <a:rPr lang="sv-SE" dirty="0"/>
              <a:t>Elkostnader för industrin i Europa (PPP*)</a:t>
            </a:r>
            <a:br>
              <a:rPr lang="sv-SE" dirty="0"/>
            </a:br>
            <a:r>
              <a:rPr lang="sv-SE" dirty="0"/>
              <a:t>500 – 2 000 MWh/år, inkl nät och skatter</a:t>
            </a:r>
          </a:p>
        </p:txBody>
      </p:sp>
      <p:sp>
        <p:nvSpPr>
          <p:cNvPr id="7" name="Platshållare för text 18"/>
          <p:cNvSpPr txBox="1">
            <a:spLocks/>
          </p:cNvSpPr>
          <p:nvPr/>
        </p:nvSpPr>
        <p:spPr>
          <a:xfrm>
            <a:off x="632086" y="5866800"/>
            <a:ext cx="6855643" cy="181155"/>
          </a:xfrm>
          <a:prstGeom prst="rect">
            <a:avLst/>
          </a:prstGeom>
        </p:spPr>
        <p:txBody>
          <a:bodyPr vert="horz" lIns="0" tIns="0" rIns="0" bIns="0" rtlCol="0" anchor="t" anchorCtr="0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Källa: Eurostat, Energiföretagen</a:t>
            </a:r>
          </a:p>
        </p:txBody>
      </p:sp>
      <p:pic>
        <p:nvPicPr>
          <p:cNvPr id="10" name="Bildobjekt 9">
            <a:extLst>
              <a:ext uri="{FF2B5EF4-FFF2-40B4-BE49-F238E27FC236}">
                <a16:creationId xmlns:a16="http://schemas.microsoft.com/office/drawing/2014/main" id="{FEC8A45C-6928-0637-02AC-64F5F3B5EF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783638" y="1125538"/>
            <a:ext cx="2451100" cy="209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ektangel 8"/>
          <p:cNvSpPr/>
          <p:nvPr/>
        </p:nvSpPr>
        <p:spPr>
          <a:xfrm>
            <a:off x="9434433" y="6001544"/>
            <a:ext cx="156530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1400" dirty="0"/>
              <a:t>* Köpkraftsjusterat</a:t>
            </a:r>
          </a:p>
        </p:txBody>
      </p:sp>
    </p:spTree>
    <p:extLst>
      <p:ext uri="{BB962C8B-B14F-4D97-AF65-F5344CB8AC3E}">
        <p14:creationId xmlns:p14="http://schemas.microsoft.com/office/powerpoint/2010/main" val="349196945"/>
      </p:ext>
    </p:extLst>
  </p:cSld>
  <p:clrMapOvr>
    <a:masterClrMapping/>
  </p:clrMapOvr>
  <p:transition spd="med">
    <p:fade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E4C39A0D-FD00-4673-881C-9BCE717010AE}" type="datetime1">
              <a:rPr lang="sv-SE" smtClean="0"/>
              <a:pPr>
                <a:defRPr/>
              </a:pPr>
              <a:t>2024-07-07</a:t>
            </a:fld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5BCA53D8-D7BF-ED48-A5DE-B35EC4CD5AE9}" type="slidenum">
              <a:rPr lang="sv-SE" smtClean="0"/>
              <a:pPr>
                <a:defRPr/>
              </a:pPr>
              <a:t>44</a:t>
            </a:fld>
            <a:endParaRPr lang="sv-SE" dirty="0"/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F6D44888-B59B-554C-7886-9C450861AB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5175" y="1171575"/>
            <a:ext cx="10228263" cy="5048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ubrik 6"/>
          <p:cNvSpPr>
            <a:spLocks noGrp="1"/>
          </p:cNvSpPr>
          <p:nvPr>
            <p:ph type="title"/>
          </p:nvPr>
        </p:nvSpPr>
        <p:spPr>
          <a:xfrm>
            <a:off x="695325" y="354645"/>
            <a:ext cx="8677275" cy="981075"/>
          </a:xfrm>
        </p:spPr>
        <p:txBody>
          <a:bodyPr/>
          <a:lstStyle/>
          <a:p>
            <a:r>
              <a:rPr lang="sv-SE" dirty="0"/>
              <a:t>Elkostnader för industrin i Europa</a:t>
            </a:r>
            <a:br>
              <a:rPr lang="sv-SE" dirty="0"/>
            </a:br>
            <a:r>
              <a:rPr lang="sv-SE" dirty="0"/>
              <a:t>70-150 GWh/år, inkl nät och skatter</a:t>
            </a:r>
          </a:p>
        </p:txBody>
      </p:sp>
      <p:sp>
        <p:nvSpPr>
          <p:cNvPr id="7" name="Platshållare för text 17"/>
          <p:cNvSpPr txBox="1">
            <a:spLocks/>
          </p:cNvSpPr>
          <p:nvPr/>
        </p:nvSpPr>
        <p:spPr>
          <a:xfrm>
            <a:off x="632086" y="5866800"/>
            <a:ext cx="6855643" cy="181155"/>
          </a:xfrm>
          <a:prstGeom prst="rect">
            <a:avLst/>
          </a:prstGeom>
        </p:spPr>
        <p:txBody>
          <a:bodyPr vert="horz" lIns="0" tIns="0" rIns="0" bIns="0" rtlCol="0" anchor="t" anchorCtr="0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Källa: Eurostat, Energiföretagen</a:t>
            </a: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968A85C4-D3E6-BA05-3B4E-57DF4E012D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783638" y="1125538"/>
            <a:ext cx="2451100" cy="209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78663931"/>
      </p:ext>
    </p:extLst>
  </p:cSld>
  <p:clrMapOvr>
    <a:masterClrMapping/>
  </p:clrMapOvr>
  <p:transition spd="med">
    <p:fade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263B824C-088E-4BBC-9396-4CDC17083741}" type="datetime1">
              <a:rPr lang="sv-SE" smtClean="0"/>
              <a:pPr>
                <a:defRPr/>
              </a:pPr>
              <a:t>2024-07-07</a:t>
            </a:fld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5BCA53D8-D7BF-ED48-A5DE-B35EC4CD5AE9}" type="slidenum">
              <a:rPr lang="sv-SE" smtClean="0"/>
              <a:pPr>
                <a:defRPr/>
              </a:pPr>
              <a:t>45</a:t>
            </a:fld>
            <a:endParaRPr lang="sv-SE" dirty="0"/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A8615BA3-9D62-5D87-1F9D-971F161045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5175" y="1171575"/>
            <a:ext cx="10228263" cy="5048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ubrik 6"/>
          <p:cNvSpPr>
            <a:spLocks noGrp="1"/>
          </p:cNvSpPr>
          <p:nvPr>
            <p:ph type="title"/>
          </p:nvPr>
        </p:nvSpPr>
        <p:spPr>
          <a:xfrm>
            <a:off x="695325" y="292860"/>
            <a:ext cx="8677275" cy="981075"/>
          </a:xfrm>
        </p:spPr>
        <p:txBody>
          <a:bodyPr/>
          <a:lstStyle/>
          <a:p>
            <a:r>
              <a:rPr lang="sv-SE" dirty="0"/>
              <a:t>Elkostnader för industrin i Europa (PPP*)</a:t>
            </a:r>
            <a:br>
              <a:rPr lang="sv-SE" dirty="0"/>
            </a:br>
            <a:r>
              <a:rPr lang="sv-SE" dirty="0"/>
              <a:t>70-150 GWh/år, inkl nät och skatter</a:t>
            </a:r>
          </a:p>
        </p:txBody>
      </p:sp>
      <p:sp>
        <p:nvSpPr>
          <p:cNvPr id="7" name="Platshållare för text 18"/>
          <p:cNvSpPr txBox="1">
            <a:spLocks/>
          </p:cNvSpPr>
          <p:nvPr/>
        </p:nvSpPr>
        <p:spPr>
          <a:xfrm>
            <a:off x="632086" y="5866800"/>
            <a:ext cx="6855643" cy="181155"/>
          </a:xfrm>
          <a:prstGeom prst="rect">
            <a:avLst/>
          </a:prstGeom>
        </p:spPr>
        <p:txBody>
          <a:bodyPr vert="horz" lIns="0" tIns="0" rIns="0" bIns="0" rtlCol="0" anchor="t" anchorCtr="0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Källa: Eurostat, Energiföretagen</a:t>
            </a:r>
          </a:p>
        </p:txBody>
      </p:sp>
      <p:pic>
        <p:nvPicPr>
          <p:cNvPr id="10" name="Bildobjekt 9">
            <a:extLst>
              <a:ext uri="{FF2B5EF4-FFF2-40B4-BE49-F238E27FC236}">
                <a16:creationId xmlns:a16="http://schemas.microsoft.com/office/drawing/2014/main" id="{A9EF6F50-EE16-ECD1-CFAD-BB70774FEA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783638" y="1125538"/>
            <a:ext cx="2451100" cy="209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ektangel 8"/>
          <p:cNvSpPr/>
          <p:nvPr/>
        </p:nvSpPr>
        <p:spPr>
          <a:xfrm>
            <a:off x="9434433" y="6001544"/>
            <a:ext cx="156530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1400" dirty="0"/>
              <a:t>* Köpkraftsjusterat</a:t>
            </a:r>
          </a:p>
        </p:txBody>
      </p:sp>
    </p:spTree>
    <p:extLst>
      <p:ext uri="{BB962C8B-B14F-4D97-AF65-F5344CB8AC3E}">
        <p14:creationId xmlns:p14="http://schemas.microsoft.com/office/powerpoint/2010/main" val="2991660381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C2765E0D-9FB8-402B-A151-2C18B7D516F6}" type="datetime1">
              <a:rPr lang="sv-SE" smtClean="0"/>
              <a:pPr>
                <a:defRPr/>
              </a:pPr>
              <a:t>2024-07-07</a:t>
            </a:fld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5BCA53D8-D7BF-ED48-A5DE-B35EC4CD5AE9}" type="slidenum">
              <a:rPr lang="sv-SE" smtClean="0"/>
              <a:pPr>
                <a:defRPr/>
              </a:pPr>
              <a:t>5</a:t>
            </a:fld>
            <a:endParaRPr lang="sv-SE" dirty="0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7CDD3DA6-6087-C494-5313-BC53D29EC4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5175" y="1103313"/>
            <a:ext cx="10229850" cy="5045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ubrik 6"/>
          <p:cNvSpPr>
            <a:spLocks noGrp="1"/>
          </p:cNvSpPr>
          <p:nvPr>
            <p:ph type="title"/>
          </p:nvPr>
        </p:nvSpPr>
        <p:spPr>
          <a:xfrm>
            <a:off x="695325" y="540000"/>
            <a:ext cx="8677275" cy="547395"/>
          </a:xfrm>
        </p:spPr>
        <p:txBody>
          <a:bodyPr/>
          <a:lstStyle/>
          <a:p>
            <a:r>
              <a:rPr lang="sv-SE" dirty="0"/>
              <a:t>Elhandelsbyte per månad – hushåll (antal)</a:t>
            </a:r>
          </a:p>
        </p:txBody>
      </p:sp>
      <p:sp>
        <p:nvSpPr>
          <p:cNvPr id="7" name="Platshållare för text 15"/>
          <p:cNvSpPr txBox="1">
            <a:spLocks/>
          </p:cNvSpPr>
          <p:nvPr/>
        </p:nvSpPr>
        <p:spPr>
          <a:xfrm>
            <a:off x="632086" y="5866800"/>
            <a:ext cx="6855643" cy="181155"/>
          </a:xfrm>
          <a:prstGeom prst="rect">
            <a:avLst/>
          </a:prstGeom>
        </p:spPr>
        <p:txBody>
          <a:bodyPr vert="horz" lIns="0" tIns="0" rIns="0" bIns="0" rtlCol="0" anchor="t" anchorCtr="0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Källa: SCB, Energiföretagen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EC35FD54-DDE6-354D-DFF9-FEE2F26E9049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10242550" y="636181"/>
            <a:ext cx="1409700" cy="296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4805940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599EDAF6-AA9E-6D8A-C4D9-BD916AAB9A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62013" y="1068388"/>
            <a:ext cx="10226675" cy="5048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Platshållare för datum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471E73F7-8879-4ADE-A745-F3BC48776FE4}" type="datetime1">
              <a:rPr lang="sv-SE" smtClean="0"/>
              <a:pPr>
                <a:defRPr/>
              </a:pPr>
              <a:t>2024-07-07</a:t>
            </a:fld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5BCA53D8-D7BF-ED48-A5DE-B35EC4CD5AE9}" type="slidenum">
              <a:rPr lang="sv-SE" smtClean="0"/>
              <a:pPr>
                <a:defRPr/>
              </a:pPr>
              <a:t>6</a:t>
            </a:fld>
            <a:endParaRPr lang="sv-SE" dirty="0"/>
          </a:p>
        </p:txBody>
      </p:sp>
      <p:sp>
        <p:nvSpPr>
          <p:cNvPr id="5" name="Rubrik 6"/>
          <p:cNvSpPr>
            <a:spLocks noGrp="1"/>
          </p:cNvSpPr>
          <p:nvPr>
            <p:ph type="title"/>
          </p:nvPr>
        </p:nvSpPr>
        <p:spPr>
          <a:xfrm>
            <a:off x="695325" y="540000"/>
            <a:ext cx="8677275" cy="485611"/>
          </a:xfrm>
        </p:spPr>
        <p:txBody>
          <a:bodyPr/>
          <a:lstStyle/>
          <a:p>
            <a:r>
              <a:rPr lang="sv-SE" dirty="0"/>
              <a:t>Elhandelsbyte per månad – hushåll (volym)</a:t>
            </a:r>
          </a:p>
        </p:txBody>
      </p:sp>
      <p:sp>
        <p:nvSpPr>
          <p:cNvPr id="6" name="Platshållare för text 15"/>
          <p:cNvSpPr txBox="1">
            <a:spLocks/>
          </p:cNvSpPr>
          <p:nvPr/>
        </p:nvSpPr>
        <p:spPr>
          <a:xfrm>
            <a:off x="632086" y="5866800"/>
            <a:ext cx="6855643" cy="181155"/>
          </a:xfrm>
          <a:prstGeom prst="rect">
            <a:avLst/>
          </a:prstGeom>
        </p:spPr>
        <p:txBody>
          <a:bodyPr vert="horz" lIns="0" tIns="0" rIns="0" bIns="0" rtlCol="0" anchor="t" anchorCtr="0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Källa: SCB, Energiföretagen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A55B9EAF-E25E-D61C-93CD-2718F696D1DD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10242550" y="627792"/>
            <a:ext cx="1409700" cy="296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0287590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6ADEA0FF-BEF6-40CD-A670-A0FFAA76BB90}" type="datetime1">
              <a:rPr lang="sv-SE" smtClean="0"/>
              <a:pPr>
                <a:defRPr/>
              </a:pPr>
              <a:t>2024-07-07</a:t>
            </a:fld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5BCA53D8-D7BF-ED48-A5DE-B35EC4CD5AE9}" type="slidenum">
              <a:rPr lang="sv-SE" smtClean="0"/>
              <a:pPr>
                <a:defRPr/>
              </a:pPr>
              <a:t>7</a:t>
            </a:fld>
            <a:endParaRPr lang="sv-SE" dirty="0"/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89DD32D4-5F2E-5C82-E82D-FD195DEC42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1513" y="1068388"/>
            <a:ext cx="10226675" cy="5048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ubrik 6"/>
          <p:cNvSpPr>
            <a:spLocks noGrp="1"/>
          </p:cNvSpPr>
          <p:nvPr>
            <p:ph type="title"/>
          </p:nvPr>
        </p:nvSpPr>
        <p:spPr>
          <a:xfrm>
            <a:off x="695325" y="540000"/>
            <a:ext cx="8677275" cy="547395"/>
          </a:xfrm>
        </p:spPr>
        <p:txBody>
          <a:bodyPr/>
          <a:lstStyle/>
          <a:p>
            <a:r>
              <a:rPr lang="sv-SE" dirty="0"/>
              <a:t>Elhandelsbyte per månad – övriga (antal)</a:t>
            </a:r>
          </a:p>
        </p:txBody>
      </p:sp>
      <p:sp>
        <p:nvSpPr>
          <p:cNvPr id="7" name="Platshållare för text 15"/>
          <p:cNvSpPr txBox="1">
            <a:spLocks/>
          </p:cNvSpPr>
          <p:nvPr/>
        </p:nvSpPr>
        <p:spPr>
          <a:xfrm>
            <a:off x="632086" y="5866800"/>
            <a:ext cx="6855643" cy="181155"/>
          </a:xfrm>
          <a:prstGeom prst="rect">
            <a:avLst/>
          </a:prstGeom>
        </p:spPr>
        <p:txBody>
          <a:bodyPr vert="horz" lIns="0" tIns="0" rIns="0" bIns="0" rtlCol="0" anchor="t" anchorCtr="0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Källa: SCB, Energiföretagen</a:t>
            </a:r>
            <a:endParaRPr kumimoji="0" lang="sv-SE" sz="1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20BD535E-61B8-76DD-7C17-2CC1780486FB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10242550" y="636181"/>
            <a:ext cx="1409700" cy="296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7889278"/>
      </p:ext>
    </p:ext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1C23EDB0-7EFD-4766-A65A-AFEBD39A9A5B}" type="datetime1">
              <a:rPr lang="sv-SE" smtClean="0"/>
              <a:pPr>
                <a:defRPr/>
              </a:pPr>
              <a:t>2024-07-07</a:t>
            </a:fld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5BCA53D8-D7BF-ED48-A5DE-B35EC4CD5AE9}" type="slidenum">
              <a:rPr lang="sv-SE" smtClean="0"/>
              <a:pPr>
                <a:defRPr/>
              </a:pPr>
              <a:t>8</a:t>
            </a:fld>
            <a:endParaRPr lang="sv-SE" dirty="0"/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1684C268-E502-DBAF-F3B3-691E32B655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1513" y="1103313"/>
            <a:ext cx="10226675" cy="5045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ubrik 6"/>
          <p:cNvSpPr>
            <a:spLocks noGrp="1"/>
          </p:cNvSpPr>
          <p:nvPr>
            <p:ph type="title"/>
          </p:nvPr>
        </p:nvSpPr>
        <p:spPr>
          <a:xfrm>
            <a:off x="695325" y="540001"/>
            <a:ext cx="8677275" cy="510324"/>
          </a:xfrm>
        </p:spPr>
        <p:txBody>
          <a:bodyPr/>
          <a:lstStyle/>
          <a:p>
            <a:r>
              <a:rPr lang="sv-SE" dirty="0"/>
              <a:t>Elhandelsbyte per månad – övriga (volym)</a:t>
            </a:r>
          </a:p>
        </p:txBody>
      </p:sp>
      <p:sp>
        <p:nvSpPr>
          <p:cNvPr id="7" name="Platshållare för text 15"/>
          <p:cNvSpPr txBox="1">
            <a:spLocks/>
          </p:cNvSpPr>
          <p:nvPr/>
        </p:nvSpPr>
        <p:spPr>
          <a:xfrm>
            <a:off x="632086" y="5866800"/>
            <a:ext cx="6855643" cy="181155"/>
          </a:xfrm>
          <a:prstGeom prst="rect">
            <a:avLst/>
          </a:prstGeom>
        </p:spPr>
        <p:txBody>
          <a:bodyPr vert="horz" lIns="0" tIns="0" rIns="0" bIns="0" rtlCol="0" anchor="t" anchorCtr="0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Källa: SCB, Energiföretagen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6BE1357C-98FF-2244-6BB4-60B4355D8758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10242550" y="636181"/>
            <a:ext cx="1409700" cy="296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7381380"/>
      </p:ext>
    </p:extLst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DABE2929-F1D8-4B4A-A11E-AC7E706E46DE}" type="datetime1">
              <a:rPr lang="sv-SE" smtClean="0"/>
              <a:pPr>
                <a:defRPr/>
              </a:pPr>
              <a:t>2024-07-07</a:t>
            </a:fld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5BCA53D8-D7BF-ED48-A5DE-B35EC4CD5AE9}" type="slidenum">
              <a:rPr lang="sv-SE" smtClean="0"/>
              <a:pPr>
                <a:defRPr/>
              </a:pPr>
              <a:t>9</a:t>
            </a:fld>
            <a:endParaRPr lang="sv-SE" dirty="0"/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71D017D4-A32F-9EE5-5018-585506ED50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1513" y="1138238"/>
            <a:ext cx="10226675" cy="4856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ubrik 6"/>
          <p:cNvSpPr>
            <a:spLocks noGrp="1"/>
          </p:cNvSpPr>
          <p:nvPr>
            <p:ph type="title"/>
          </p:nvPr>
        </p:nvSpPr>
        <p:spPr>
          <a:xfrm>
            <a:off x="695325" y="540001"/>
            <a:ext cx="8677275" cy="473254"/>
          </a:xfrm>
        </p:spPr>
        <p:txBody>
          <a:bodyPr/>
          <a:lstStyle/>
          <a:p>
            <a:r>
              <a:rPr lang="sv-SE" dirty="0"/>
              <a:t>Elhandelsbyte per månad (antal)</a:t>
            </a:r>
          </a:p>
        </p:txBody>
      </p:sp>
      <p:sp>
        <p:nvSpPr>
          <p:cNvPr id="7" name="Platshållare för text 15"/>
          <p:cNvSpPr txBox="1">
            <a:spLocks/>
          </p:cNvSpPr>
          <p:nvPr/>
        </p:nvSpPr>
        <p:spPr>
          <a:xfrm>
            <a:off x="632086" y="5866800"/>
            <a:ext cx="6855643" cy="181155"/>
          </a:xfrm>
          <a:prstGeom prst="rect">
            <a:avLst/>
          </a:prstGeom>
        </p:spPr>
        <p:txBody>
          <a:bodyPr vert="horz" lIns="0" tIns="0" rIns="0" bIns="0" rtlCol="0" anchor="t" anchorCtr="0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Källa: SCB, Energiföretagen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C1D9C5A0-D4EC-1E5C-21E3-074B14178739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10242550" y="636181"/>
            <a:ext cx="1409700" cy="296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8000701"/>
      </p:ext>
    </p:extLst>
  </p:cSld>
  <p:clrMapOvr>
    <a:masterClrMapping/>
  </p:clrMapOvr>
  <p:transition spd="med">
    <p:fad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8738f2a1c7bf7f5369f8ada051421cfbce90"/>
  <p:tag name="LANG_DEF" val="1053"/>
  <p:tag name="LANG_NAME" val="Swedish"/>
  <p:tag name="LINGO_COUNT" val="34"/>
</p:tagLst>
</file>

<file path=ppt/theme/theme1.xml><?xml version="1.0" encoding="utf-8"?>
<a:theme xmlns:a="http://schemas.openxmlformats.org/drawingml/2006/main" name="Energiföretagen_mall_v1">
  <a:themeElements>
    <a:clrScheme name="ENERGIFÖRETAGEN FÄRGER">
      <a:dk1>
        <a:srgbClr val="000000"/>
      </a:dk1>
      <a:lt1>
        <a:sysClr val="window" lastClr="FFFFFF"/>
      </a:lt1>
      <a:dk2>
        <a:srgbClr val="FFCC00"/>
      </a:dk2>
      <a:lt2>
        <a:srgbClr val="FFFFFF"/>
      </a:lt2>
      <a:accent1>
        <a:srgbClr val="E6007E"/>
      </a:accent1>
      <a:accent2>
        <a:srgbClr val="777777"/>
      </a:accent2>
      <a:accent3>
        <a:srgbClr val="66CC33"/>
      </a:accent3>
      <a:accent4>
        <a:srgbClr val="8B33B7"/>
      </a:accent4>
      <a:accent5>
        <a:srgbClr val="FF671F"/>
      </a:accent5>
      <a:accent6>
        <a:srgbClr val="009FE3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lnSpc>
            <a:spcPct val="90000"/>
          </a:lnSpc>
          <a:spcBef>
            <a:spcPts val="600"/>
          </a:spcBef>
          <a:defRPr sz="24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spcBef>
            <a:spcPts val="600"/>
          </a:spcBef>
          <a:defRPr sz="2400" dirty="0" err="1" smtClean="0">
            <a:latin typeface="+mn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9812</TotalTime>
  <Words>953</Words>
  <Application>Microsoft Office PowerPoint</Application>
  <PresentationFormat>Bredbild</PresentationFormat>
  <Paragraphs>198</Paragraphs>
  <Slides>45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45</vt:i4>
      </vt:variant>
    </vt:vector>
  </HeadingPairs>
  <TitlesOfParts>
    <vt:vector size="49" baseType="lpstr">
      <vt:lpstr>Arial</vt:lpstr>
      <vt:lpstr>Calibri</vt:lpstr>
      <vt:lpstr>Calibri Light</vt:lpstr>
      <vt:lpstr>Energiföretagen_mall_v1</vt:lpstr>
      <vt:lpstr>Elkundernas fördelning per avtalstyp</vt:lpstr>
      <vt:lpstr>Elkundernas fördelning per avtalstyp</vt:lpstr>
      <vt:lpstr>Elkundernas fördelning per avtalstyp, procent</vt:lpstr>
      <vt:lpstr>Systempris (månadsmedel) samt fördelning av avtalstyper</vt:lpstr>
      <vt:lpstr>Elhandelsbyte per månad – hushåll (antal)</vt:lpstr>
      <vt:lpstr>Elhandelsbyte per månad – hushåll (volym)</vt:lpstr>
      <vt:lpstr>Elhandelsbyte per månad – övriga (antal)</vt:lpstr>
      <vt:lpstr>Elhandelsbyte per månad – övriga (volym)</vt:lpstr>
      <vt:lpstr>Elhandelsbyte per månad (antal)</vt:lpstr>
      <vt:lpstr>Elhandelsbyte per månad (volym)</vt:lpstr>
      <vt:lpstr>Elhandelsbyte summa 12 månader (antal)</vt:lpstr>
      <vt:lpstr>Elhandelsbyte summa 12 månader (volym)</vt:lpstr>
      <vt:lpstr>Elhandelsbyte per månad hushållskunder – genomsnittlig volym </vt:lpstr>
      <vt:lpstr>Omförhandlade avtal per månad</vt:lpstr>
      <vt:lpstr>Underlag för ”Konsumentpriset” exkl. nätavgift</vt:lpstr>
      <vt:lpstr>Underlag för ”konsumentpriset” (systempris exkl. nätavgift)</vt:lpstr>
      <vt:lpstr>Underlag för ”konsumentpriset” exkl. nätavgift och lägre energiskatt i SE1 och SE2</vt:lpstr>
      <vt:lpstr>Konsumentprisets fördelning 20 000 kWh/år, rörligt pris, löpande priser</vt:lpstr>
      <vt:lpstr>Konsumentprisets fördelning 20 000 kWh/år, rörligt pris, löpande priser</vt:lpstr>
      <vt:lpstr>Konsumentprisets fördelning Avtal om rörligt pris (löpande priser)</vt:lpstr>
      <vt:lpstr>Konsumentprisets sammansättning Avtal om rörligt pris (löpande priser)</vt:lpstr>
      <vt:lpstr>Konsumentpriset på el fördelat 1970- Villa med elvärme (20 000 kWh/år, rörligt pris, löpande priser)</vt:lpstr>
      <vt:lpstr>Konsumentpriset på el fördelat 1970- Villa med elvärme (20 000 kWh/år, rörligt pris, 2010-års priser)</vt:lpstr>
      <vt:lpstr>Konsumentpriset på el fördelat 1970- Villa med elvärme (20 000 kWh/år, rörligt pris, löpande priser)</vt:lpstr>
      <vt:lpstr>Konsumentpriset på el fördelat 1970- Villa med elvärme (20 000 kWh/år, rörligt pris, löpande priser)</vt:lpstr>
      <vt:lpstr>Prisutveckling för olika avtalsformer villa med elvärme, löpande elpriser, inkl. nätavgifter och skatter</vt:lpstr>
      <vt:lpstr>Prisutveckling för olika avtalsformer villa med elvärme, löpande elenergipriser, exkl. nätavgifter och skatter</vt:lpstr>
      <vt:lpstr>Prisutveckling för olika avtalsformer villa med elvärme, löpande elenergipriser, exkl. nätavgifter och skatter</vt:lpstr>
      <vt:lpstr>Prisutveckling för olika avtalsformer lägenhet, löpande elenergipriser, exkl. nätavgifter och skatter</vt:lpstr>
      <vt:lpstr>Prisutveckling i relation till KPI villa med elvärme (löpande priser)</vt:lpstr>
      <vt:lpstr>Rörligt prisavtal i relation till KPI villa med elvärme (löpande priser)</vt:lpstr>
      <vt:lpstr>Elskattens utveckling från år 1951 för hushållskunder*</vt:lpstr>
      <vt:lpstr>Elkostnadernas utveckling från 1996 rörligt avtal*, inkl. nätavgift, elcertifikat, skatter&amp;moms (löpande priser)</vt:lpstr>
      <vt:lpstr>Elkostnader i Europa hushållskunder 2 500-5 000 kWh/år</vt:lpstr>
      <vt:lpstr>Elkostnader i Europa (PPP*) hushållskunder 2 500-5 000 kWh/år</vt:lpstr>
      <vt:lpstr>Elkostnader i Europa hushållskunder 5 000-15 000 kWh/år</vt:lpstr>
      <vt:lpstr>Elkostnader i Europa hushållskunder 5 000-15 000 kWh/år</vt:lpstr>
      <vt:lpstr>Elkostnader i Europa hushållskunder &gt;15 000 kWh/år</vt:lpstr>
      <vt:lpstr>Elkostnader i Europa (PPP*) hushållskunder &gt;15 000 kWh/år</vt:lpstr>
      <vt:lpstr>Elkostnader för industrin i Europa 20-500 MWh/år, inkl nät och skatter</vt:lpstr>
      <vt:lpstr>Elkostnader för industrin i Europa (PPP*) 20-500 MWh/år, inkl nät och skatter</vt:lpstr>
      <vt:lpstr>Elkostnader för industrin i Europa 500 – 2 000 MWh/år, inkl nät och skatter</vt:lpstr>
      <vt:lpstr>Elkostnader för industrin i Europa (PPP*) 500 – 2 000 MWh/år, inkl nät och skatter</vt:lpstr>
      <vt:lpstr>Elkostnader för industrin i Europa 70-150 GWh/år, inkl nät och skatter</vt:lpstr>
      <vt:lpstr>Elkostnader för industrin i Europa (PPP*) 70-150 GWh/år, inkl nät och skatter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Belin Stenbeck AB</dc:creator>
  <cp:lastModifiedBy>Magnus Thorstensson</cp:lastModifiedBy>
  <cp:revision>667</cp:revision>
  <cp:lastPrinted>2016-09-19T08:50:12Z</cp:lastPrinted>
  <dcterms:created xsi:type="dcterms:W3CDTF">2016-09-16T07:52:52Z</dcterms:created>
  <dcterms:modified xsi:type="dcterms:W3CDTF">2024-07-07T12:44:42Z</dcterms:modified>
</cp:coreProperties>
</file>