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98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424" r:id="rId28"/>
    <p:sldId id="457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32" r:id="rId37"/>
    <p:sldId id="433" r:id="rId38"/>
    <p:sldId id="434" r:id="rId39"/>
    <p:sldId id="435" r:id="rId40"/>
    <p:sldId id="436" r:id="rId41"/>
    <p:sldId id="437" r:id="rId42"/>
    <p:sldId id="438" r:id="rId43"/>
    <p:sldId id="439" r:id="rId44"/>
    <p:sldId id="440" r:id="rId45"/>
    <p:sldId id="441" r:id="rId46"/>
  </p:sldIdLst>
  <p:sldSz cx="12192000" cy="6858000"/>
  <p:notesSz cx="6794500" cy="9931400"/>
  <p:custDataLst>
    <p:tags r:id="rId49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336" y="-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FDD51C1-528C-4181-9FE7-C242CDD14B1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52199B-34DF-5EC2-2010-9F4B31942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971550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16032"/>
          </a:xfrm>
        </p:spPr>
        <p:txBody>
          <a:bodyPr/>
          <a:lstStyle/>
          <a:p>
            <a:r>
              <a:rPr lang="sv-SE" dirty="0"/>
              <a:t>Elkundernas fördelning per avtalstyp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57277" y="883208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-02</a:t>
            </a:r>
            <a:endParaRPr lang="sv-SE" sz="1800" b="1" dirty="0">
              <a:solidFill>
                <a:schemeClr val="tx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60477" y="729217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-03</a:t>
            </a:r>
            <a:endParaRPr lang="sv-SE" sz="1800" b="1" dirty="0">
              <a:solidFill>
                <a:schemeClr val="tx1"/>
              </a:solidFill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CA2748E-C2AB-561A-97F8-787B5ED2584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7630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90C4582-5066-4866-B918-6FC788F7321A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EC73C79-681A-3BBD-A19E-AED5D0A3A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68388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84465"/>
          </a:xfrm>
        </p:spPr>
        <p:txBody>
          <a:bodyPr/>
          <a:lstStyle/>
          <a:p>
            <a:r>
              <a:rPr lang="sv-SE" dirty="0"/>
              <a:t>Elhandelsbyte per månad (volym)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B3BC9E7-B0AB-8B80-3091-E525E0CF0F2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945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EE213B-045C-45EE-9FE7-22FE14F000CE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E630636-22AA-27A6-C3DB-E41394569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887413"/>
            <a:ext cx="11307762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52608"/>
          </a:xfrm>
        </p:spPr>
        <p:txBody>
          <a:bodyPr/>
          <a:lstStyle/>
          <a:p>
            <a:r>
              <a:rPr lang="sv-SE" dirty="0"/>
              <a:t>Elhandelsbyte summa 12 månader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E275EFC-12DA-80B6-C8DF-5A1C2844B07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3706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F391E9-B301-4990-AFAA-3960237FD59E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6AD2A85-9C6A-4F10-38E1-83AE9AE2F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874713"/>
            <a:ext cx="11552237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52608"/>
          </a:xfrm>
        </p:spPr>
        <p:txBody>
          <a:bodyPr/>
          <a:lstStyle/>
          <a:p>
            <a:r>
              <a:rPr lang="sv-SE" dirty="0"/>
              <a:t>Elhandelsbyte summa 12 månader (volym)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4BC65EC-01E9-C445-79EC-53BCA146AE6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7034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56C6BB2-CE3F-4A0F-936D-A0E4F7736F8B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ABB4984-F551-96FE-F489-D0D856EC6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996950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69768"/>
            <a:ext cx="10972800" cy="740277"/>
          </a:xfrm>
        </p:spPr>
        <p:txBody>
          <a:bodyPr/>
          <a:lstStyle/>
          <a:p>
            <a:r>
              <a:rPr lang="sv-SE" sz="3200" dirty="0"/>
              <a:t>Elhandelsbyte per månad hushållskunder – genomsnittlig volym 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660F4C6-1899-F519-4A95-A5E4E6EAF7F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759829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9167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D87947B-F565-483E-97A7-3CC15E7857F4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147921D-AE24-4E31-9BFD-74CC3BE8F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71575"/>
            <a:ext cx="10226675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47395"/>
          </a:xfrm>
        </p:spPr>
        <p:txBody>
          <a:bodyPr/>
          <a:lstStyle/>
          <a:p>
            <a:r>
              <a:rPr lang="sv-SE" dirty="0"/>
              <a:t>Omförhandlade avtal per månad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CFB45C9-B5FA-F6A8-0D8F-E76B74CC6A5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7914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CBC47E3-126C-5B9C-8677-83758B0A5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460500"/>
            <a:ext cx="5078413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924E53D-7760-43DD-A2E4-6CABD61EF07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62920"/>
          </a:xfrm>
        </p:spPr>
        <p:txBody>
          <a:bodyPr/>
          <a:lstStyle/>
          <a:p>
            <a:r>
              <a:rPr lang="sv-SE" dirty="0"/>
              <a:t>Underlag för ”Konsumentpriset” exkl. nätavgift</a:t>
            </a:r>
          </a:p>
        </p:txBody>
      </p:sp>
      <p:sp>
        <p:nvSpPr>
          <p:cNvPr id="8" name="Platshållare för text 27"/>
          <p:cNvSpPr txBox="1">
            <a:spLocks/>
          </p:cNvSpPr>
          <p:nvPr/>
        </p:nvSpPr>
        <p:spPr>
          <a:xfrm>
            <a:off x="632086" y="5866800"/>
            <a:ext cx="7709481" cy="188767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Nasdaq Commodities, Nord Pool, Energiföretagen.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918255" y="4687515"/>
            <a:ext cx="22325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sz="1050" dirty="0"/>
              <a:t>(</a:t>
            </a:r>
            <a:r>
              <a:rPr lang="sv-SE" sz="1050" dirty="0" err="1"/>
              <a:t>Elcert</a:t>
            </a:r>
            <a:r>
              <a:rPr lang="sv-SE" sz="1050" dirty="0"/>
              <a:t>: 1,9 öre/kWh </a:t>
            </a:r>
            <a:r>
              <a:rPr lang="sv-SE" sz="1050" dirty="0" err="1"/>
              <a:t>exkl</a:t>
            </a:r>
            <a:r>
              <a:rPr lang="sv-SE" sz="1050" dirty="0"/>
              <a:t> moms)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3C9BD6A-3877-2A81-E9B1-635AB5C1E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7800" y="1423988"/>
            <a:ext cx="41148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04365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CEAFA5D-7871-4FAF-8808-138FD76484E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CA4F00F-285D-A15D-2440-693B1F7A8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50" y="1000125"/>
            <a:ext cx="10207625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80624"/>
          </a:xfrm>
        </p:spPr>
        <p:txBody>
          <a:bodyPr/>
          <a:lstStyle/>
          <a:p>
            <a:r>
              <a:rPr lang="sv-SE" dirty="0"/>
              <a:t>Underlag för ”konsumentpriset” </a:t>
            </a:r>
            <a:r>
              <a:rPr lang="sv-SE" sz="2000" dirty="0"/>
              <a:t>(systempris exkl. nätavgift)</a:t>
            </a:r>
            <a:endParaRPr lang="sv-SE" dirty="0"/>
          </a:p>
        </p:txBody>
      </p:sp>
      <p:sp>
        <p:nvSpPr>
          <p:cNvPr id="7" name="Platshållare för text 23"/>
          <p:cNvSpPr txBox="1">
            <a:spLocks/>
          </p:cNvSpPr>
          <p:nvPr/>
        </p:nvSpPr>
        <p:spPr>
          <a:xfrm>
            <a:off x="632086" y="5866800"/>
            <a:ext cx="7578853" cy="204499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Nasdaq Commodities, Nord Pool, Energiföretagen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75634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8F287C2-6F98-46BC-B659-C95CFBFF969B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9CECED-CACD-AC92-2223-E68348C4B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857251"/>
            <a:ext cx="11769725" cy="5143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62920"/>
          </a:xfrm>
        </p:spPr>
        <p:txBody>
          <a:bodyPr/>
          <a:lstStyle/>
          <a:p>
            <a:r>
              <a:rPr lang="sv-SE" dirty="0"/>
              <a:t>Underlag för ”konsumentpriset” </a:t>
            </a:r>
            <a:r>
              <a:rPr lang="sv-SE" sz="1800" dirty="0"/>
              <a:t>exkl. nätavgift och lägre energiskatt i SE1 och SE2</a:t>
            </a:r>
            <a:endParaRPr lang="sv-SE" dirty="0"/>
          </a:p>
        </p:txBody>
      </p:sp>
      <p:sp>
        <p:nvSpPr>
          <p:cNvPr id="7" name="Platshållare för text 23"/>
          <p:cNvSpPr txBox="1">
            <a:spLocks/>
          </p:cNvSpPr>
          <p:nvPr/>
        </p:nvSpPr>
        <p:spPr>
          <a:xfrm>
            <a:off x="609600" y="6000750"/>
            <a:ext cx="7769290" cy="16678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Nasdaq Commodities, Nord Pool, Energiföretagen.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49578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3FF934E-AB4B-4718-AFC8-D648578E82E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18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137537F-E675-C3C1-BAE2-4FE2049D1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" y="971550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60624"/>
            <a:ext cx="10972800" cy="1143000"/>
          </a:xfrm>
        </p:spPr>
        <p:txBody>
          <a:bodyPr/>
          <a:lstStyle/>
          <a:p>
            <a:r>
              <a:rPr lang="sv-SE" dirty="0"/>
              <a:t>Konsumentprisets fördelning</a:t>
            </a:r>
            <a:br>
              <a:rPr lang="sv-SE" dirty="0"/>
            </a:br>
            <a:r>
              <a:rPr lang="sv-SE" dirty="0"/>
              <a:t>20 000 kWh/år, rörligt pris, löpande priser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5B876AA-701C-8AE5-F29B-E389DAF1417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7856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8EBC93B-B3A7-4777-8D43-237487B507B3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19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159DBAE-FACE-4D5F-0CB5-AAF2B65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47750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06344"/>
            <a:ext cx="10972800" cy="1143000"/>
          </a:xfrm>
        </p:spPr>
        <p:txBody>
          <a:bodyPr/>
          <a:lstStyle/>
          <a:p>
            <a:r>
              <a:rPr lang="sv-SE"/>
              <a:t>Konsumentprisets fördelning</a:t>
            </a:r>
            <a:br>
              <a:rPr lang="sv-SE"/>
            </a:br>
            <a:r>
              <a:rPr lang="sv-SE"/>
              <a:t>20 000 kWh/år, rörligt pris, löpande priser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928585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8AAD854-6E9F-DE19-2BB3-C793DE24E37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6144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EFFF87B-0801-4DA2-B571-6CEDAA7473F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B50B0FB-7C61-5FE2-B9B2-F9F8DB384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" y="1030288"/>
            <a:ext cx="10229850" cy="504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80040"/>
          </a:xfrm>
        </p:spPr>
        <p:txBody>
          <a:bodyPr/>
          <a:lstStyle/>
          <a:p>
            <a:r>
              <a:rPr lang="sv-SE" dirty="0"/>
              <a:t>Elkundernas fördelning per avtalstyp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928585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57277" y="901496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-02</a:t>
            </a:r>
            <a:endParaRPr lang="sv-SE" sz="1800" b="1" dirty="0">
              <a:solidFill>
                <a:schemeClr val="tx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60477" y="747505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-03</a:t>
            </a:r>
            <a:endParaRPr lang="sv-SE" sz="1800" b="1" dirty="0">
              <a:solidFill>
                <a:schemeClr val="tx1"/>
              </a:solidFill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F4D2461-9284-E828-170E-361D0DFC76B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437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8B7AB37-DC0C-4CFC-B59E-787713E45E4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20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C7255F1-5EE8-129D-3A5A-5CC85ACB1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260475"/>
            <a:ext cx="10226675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70611" y="379362"/>
            <a:ext cx="8677275" cy="981075"/>
          </a:xfrm>
        </p:spPr>
        <p:txBody>
          <a:bodyPr/>
          <a:lstStyle/>
          <a:p>
            <a:r>
              <a:rPr lang="sv-SE" dirty="0"/>
              <a:t>Konsumentprisets fördelning</a:t>
            </a:r>
            <a:br>
              <a:rPr lang="sv-SE" dirty="0"/>
            </a:br>
            <a:r>
              <a:rPr lang="sv-SE" dirty="0"/>
              <a:t>Avtal om rörligt pris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Energiföretagen.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EBB7A0D-AE21-C41D-E01C-376B7062031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9616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07BBE39-110A-40D8-B20A-ADC2C0439184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21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0BE8CAA-D097-2674-C643-5290BAAA8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063" y="1068388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-49104"/>
            <a:ext cx="10972800" cy="1143000"/>
          </a:xfrm>
        </p:spPr>
        <p:txBody>
          <a:bodyPr/>
          <a:lstStyle/>
          <a:p>
            <a:r>
              <a:rPr lang="sv-SE" dirty="0"/>
              <a:t>Konsumentprisets sammansättning</a:t>
            </a:r>
            <a:br>
              <a:rPr lang="sv-SE" dirty="0"/>
            </a:br>
            <a:r>
              <a:rPr lang="sv-SE" dirty="0"/>
              <a:t>Avtal om rörligt pris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Energiföretagen.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D055EF5-5044-F298-766F-D607D492592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36825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08FA64E-9AE4-4BB5-992E-BB1F0F36FFD4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22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9AF8AE8-1D89-D7DF-791B-39CB50109428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1231900"/>
            <a:ext cx="116459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908640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löpande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8315971" cy="20062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Energiföretagen.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 och likaså kostnadsfördelningen före 1996.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5BF5448-0090-DA27-3ACF-43985E16957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1130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5A87A0A-7EEA-4713-AE00-127DC2B1CB1C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23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30C6BB4-1629-856C-3644-F1D4AEE6922E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1047750"/>
            <a:ext cx="114173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71480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2010-års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8437269" cy="229200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Energiföretagen. Observera att k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ostnaderna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för utsläppsrätter är uppskattade baserat på vissa antaganden och likaså kostnadsfördelningen före 1996.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2C11E48-CF44-2A34-ECC2-A808556E891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72900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668C635-53EF-410B-88D4-AE1A08A3D8AC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C55CE2C-8434-721A-8A38-75F7BCE1B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969963"/>
            <a:ext cx="1083151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98912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löpande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0544383-FFF8-B783-812B-98E9AA6810A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3256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29AA3E5-AC8D-457C-A1D4-6BFCB6E1C173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25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43E9FEC-C0B3-7BAD-81D1-F56DCEE2F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976313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44632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löpande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7522869" cy="205089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Energiföretagen. Observera att uppdelningen av elpris och nätavgifter 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före 1996 är uppskattade och bygger på vissa antaganden.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E3EDB4A-0090-05EB-61FB-15DAC00055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9822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5CC99B0-0834-4BDC-904B-9751AE1EFCF4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26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7A49C50-6E52-3D5F-CF73-F072BBAB4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31875"/>
            <a:ext cx="10228262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72064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400" dirty="0"/>
              <a:t>villa med elvärme, löpande elpriser, inkl.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170BC4F-9AB0-01ED-E50E-ACBEC045662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5401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AE97E6-C553-48F0-B943-4860C6A42017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27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7C6F4F6-30EA-9772-0F9D-893973481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8262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26344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000" dirty="0"/>
              <a:t>villa med elvärme, löpande elenergipriser, exkl.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2C71CF2-E5F2-EAB6-D4B7-5B54C21E2E2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94722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DA412B3-8704-8A14-B110-C8B085F31A46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990600"/>
            <a:ext cx="110077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AE97E6-C553-48F0-B943-4860C6A42017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28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26344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000" dirty="0"/>
              <a:t>villa med elvärme, löpande elenergipriser, exkl.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EE69D74-42A9-9CEC-347A-A555B195333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6590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A4343A2-E7B7-49CF-99DB-E95CEAAAE53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29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98D6073-E714-AEC4-150E-4F7582EBA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313" y="1163638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62920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400" dirty="0"/>
              <a:t>lägenhet, löpande elenergipriser, exkl.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38D33EB-FDD5-85EA-4434-BB5111D0AC1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2831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9C8EA99-C8D3-4DC5-90D1-9DE5A314F02A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981075"/>
          </a:xfrm>
        </p:spPr>
        <p:txBody>
          <a:bodyPr/>
          <a:lstStyle/>
          <a:p>
            <a:r>
              <a:rPr lang="sv-SE" dirty="0"/>
              <a:t>Elkundernas fördelning per avtalstyp, procent</a:t>
            </a:r>
          </a:p>
        </p:txBody>
      </p:sp>
      <p:sp>
        <p:nvSpPr>
          <p:cNvPr id="6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2483C2F-C4B8-C877-73DD-C44DB0D03C8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E97A466E-5FBA-3488-74B6-6CC3A66EF14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075" y="1884784"/>
            <a:ext cx="12007850" cy="255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78059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FA5698D-20BC-4805-89DB-6591A117FA1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30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D5D78D0-092F-9509-BE0D-4C6E101A2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04888"/>
            <a:ext cx="1022985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963504"/>
          </a:xfrm>
        </p:spPr>
        <p:txBody>
          <a:bodyPr/>
          <a:lstStyle/>
          <a:p>
            <a:r>
              <a:rPr lang="sv-SE" dirty="0"/>
              <a:t>Prisutveckling i relation till KPI</a:t>
            </a:r>
            <a:br>
              <a:rPr lang="sv-SE" dirty="0"/>
            </a:br>
            <a:r>
              <a:rPr lang="sv-SE" dirty="0"/>
              <a:t>villa med elvärme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355C673-815D-3E8E-4D75-F569A00E42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05907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3517EC7-CCF3-4D2C-A8F3-A4CE891215CA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31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8C6BDD6-8B09-5B78-B10A-948B540A8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3" y="958850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89768"/>
          </a:xfrm>
        </p:spPr>
        <p:txBody>
          <a:bodyPr/>
          <a:lstStyle/>
          <a:p>
            <a:r>
              <a:rPr lang="sv-SE" dirty="0"/>
              <a:t>Rörligt prisavtal i relation till KPI</a:t>
            </a:r>
            <a:br>
              <a:rPr lang="sv-SE" dirty="0"/>
            </a:br>
            <a:r>
              <a:rPr lang="sv-SE" dirty="0"/>
              <a:t>villa med elvärme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A001C22-1181-B1B1-1B28-90ADC183B7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18527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28032" y="5805488"/>
            <a:ext cx="6411504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rgbClr val="0000FF"/>
                </a:solidFill>
              </a:rPr>
              <a:t>* för vissa kommuner i norra Sverige är energiskatten lägre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F20EBF8-38C8-4F98-92CB-07A0D456629B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01D5578-3385-FA35-82E4-DC657C2FF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060450"/>
            <a:ext cx="10477500" cy="48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385884" cy="737792"/>
          </a:xfrm>
        </p:spPr>
        <p:txBody>
          <a:bodyPr/>
          <a:lstStyle/>
          <a:p>
            <a:r>
              <a:rPr lang="sv-SE" dirty="0"/>
              <a:t>Elskattens utveckling från år 1951 för hushållskunder*</a:t>
            </a:r>
          </a:p>
        </p:txBody>
      </p:sp>
      <p:sp>
        <p:nvSpPr>
          <p:cNvPr id="7" name="Platshållare för text 2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80533" y="973034"/>
            <a:ext cx="14054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b="1" dirty="0"/>
              <a:t>öre/kWh</a:t>
            </a:r>
            <a:endParaRPr lang="sv-SE" sz="2400" dirty="0">
              <a:solidFill>
                <a:srgbClr val="5F5F5F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78518" y="2571750"/>
            <a:ext cx="37443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b="1" dirty="0">
                <a:solidFill>
                  <a:srgbClr val="0000FF"/>
                </a:solidFill>
              </a:rPr>
              <a:t>1990 infördes moms på energiskatten</a:t>
            </a:r>
          </a:p>
        </p:txBody>
      </p:sp>
    </p:spTree>
    <p:extLst>
      <p:ext uri="{BB962C8B-B14F-4D97-AF65-F5344CB8AC3E}">
        <p14:creationId xmlns:p14="http://schemas.microsoft.com/office/powerpoint/2010/main" val="2211987914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CA7322-1C47-4184-AFF8-C26ABAFFD41F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999DE04-405E-788B-C4AD-84C2644C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84288"/>
            <a:ext cx="10572750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17200"/>
          </a:xfrm>
        </p:spPr>
        <p:txBody>
          <a:bodyPr/>
          <a:lstStyle/>
          <a:p>
            <a:r>
              <a:rPr lang="sv-SE" dirty="0"/>
              <a:t>Elkostnadernas utveckling från 1996</a:t>
            </a:r>
            <a:br>
              <a:rPr lang="sv-SE" dirty="0"/>
            </a:br>
            <a:r>
              <a:rPr lang="sv-SE" sz="2000" dirty="0"/>
              <a:t>rörligt avtal*, inkl. nätavgift, elcertifikat, </a:t>
            </a:r>
            <a:r>
              <a:rPr lang="sv-SE" sz="2000" dirty="0" err="1"/>
              <a:t>skatter&amp;moms</a:t>
            </a:r>
            <a:r>
              <a:rPr lang="sv-SE" sz="2000" dirty="0"/>
              <a:t> (löpande priser)</a:t>
            </a:r>
            <a:endParaRPr lang="sv-SE" dirty="0"/>
          </a:p>
        </p:txBody>
      </p:sp>
      <p:sp>
        <p:nvSpPr>
          <p:cNvPr id="7" name="Platshållare för text 21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80533" y="1125538"/>
            <a:ext cx="14054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b="1" dirty="0"/>
              <a:t>öre/kWh</a:t>
            </a:r>
            <a:endParaRPr lang="sv-SE" sz="2400" dirty="0">
              <a:solidFill>
                <a:srgbClr val="5F5F5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888225" y="5929330"/>
            <a:ext cx="326026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rgbClr val="0000FF"/>
                </a:solidFill>
              </a:rPr>
              <a:t>* koncessionspris 1996-1999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4469E9DD-97B0-CFD2-E76F-0A1E8BA5E9E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44805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6A08A2B-98BA-402C-B52C-DC6F6636AF9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34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A927A39-BB2F-66A0-BED9-831221D64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212850"/>
            <a:ext cx="10228263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79359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2 500-5 000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E82794E-934B-AAD0-0F9B-3C00FEF0C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882820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F7200F9-1F38-48C4-90B4-E599E625413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770B0AE-8B28-2A28-4E39-BAE975D09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212850"/>
            <a:ext cx="10228263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441144"/>
            <a:ext cx="8677275" cy="981075"/>
          </a:xfrm>
        </p:spPr>
        <p:txBody>
          <a:bodyPr/>
          <a:lstStyle/>
          <a:p>
            <a:r>
              <a:rPr lang="sv-SE" dirty="0"/>
              <a:t>Elkostnader i Europa (PPP*)</a:t>
            </a:r>
            <a:br>
              <a:rPr lang="sv-SE" dirty="0"/>
            </a:br>
            <a:r>
              <a:rPr lang="sv-SE" dirty="0"/>
              <a:t>hushållskunder 2 500-5 000 kWh/år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8679CDF-9A91-DD6B-20AB-084AD84EB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2061450254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34E1000-0B70-4C28-817A-36066F41A44E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36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29931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5 000-15 000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2E9A391-1CDC-ACE3-FB8E-9007F69F2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62FA1AD5-9950-A874-7612-DFB097D69E17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120491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68851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435C0A-BEBA-4763-861A-BB4AA2FC1F35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37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42288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5 000-15 000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9C1945E-D6A5-FDB9-7039-88AD7EDED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7EBDD-F204-859B-2039-58FF2FD2CE4B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120491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146071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984C89-EC1F-49B3-99EC-161E2F58B1E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38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F59757A-D041-A7F0-0887-E30A764D8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17574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&gt;15 000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3A82E11-77E2-4ECF-2CBB-454507966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493871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174E2A-0A1F-46D7-A132-6EF70E34D22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39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860F7B3-7A7B-6C8E-0E79-C5FFDEC51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54645"/>
            <a:ext cx="8677275" cy="981075"/>
          </a:xfrm>
        </p:spPr>
        <p:txBody>
          <a:bodyPr/>
          <a:lstStyle/>
          <a:p>
            <a:r>
              <a:rPr lang="sv-SE" dirty="0"/>
              <a:t>Elkostnader i Europa (PPP*)</a:t>
            </a:r>
            <a:br>
              <a:rPr lang="sv-SE" dirty="0"/>
            </a:br>
            <a:r>
              <a:rPr lang="sv-SE" dirty="0"/>
              <a:t>hushållskunder &gt;15 000 kWh/år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7BF1139-C3F4-1B3F-6A5B-469CABFA7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252453313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541DA58-715A-4B03-AB8C-0F72E58BFC9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3229F66-98AC-C9E2-9DE1-816C637D4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1122363"/>
            <a:ext cx="11126788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88056"/>
            <a:ext cx="10972800" cy="1143000"/>
          </a:xfrm>
        </p:spPr>
        <p:txBody>
          <a:bodyPr/>
          <a:lstStyle/>
          <a:p>
            <a:r>
              <a:rPr lang="sv-SE" dirty="0"/>
              <a:t>Systempris (månadsmedel) samt fördelning av avtalstyper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7A5C1A5-6441-7C20-AECB-C48FDEA0400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0962" y="1333105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040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74E08F-708B-4C19-9699-A8DA42099928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40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25B2711-8B39-AA51-A9B1-69CF14E31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06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29931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</a:t>
            </a:r>
            <a:br>
              <a:rPr lang="sv-SE" dirty="0"/>
            </a:br>
            <a:r>
              <a:rPr lang="sv-SE" dirty="0"/>
              <a:t>20-500 MWh/år, inkl nät och skatter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35BA59F-BC37-76C8-C47D-CB601627F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295421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6E957E2-08AB-4BCE-940D-D15FDAEF7300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65B2F7F-5F4B-4218-8544-179D4164B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06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68146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 (PPP*)</a:t>
            </a:r>
            <a:br>
              <a:rPr lang="sv-SE" dirty="0"/>
            </a:br>
            <a:r>
              <a:rPr lang="sv-SE" dirty="0"/>
              <a:t>20-500 MWh/år, inkl nät och skatter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9E7CC37-3AA2-8D54-D14C-E81EC1F8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3912277898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0BA6DA4-9072-4BC9-B9CE-CEBB09199B99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B840E34-07F0-2FDA-E31B-6CA99A45D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66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43432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</a:t>
            </a:r>
            <a:br>
              <a:rPr lang="sv-SE" dirty="0"/>
            </a:br>
            <a:r>
              <a:rPr lang="sv-SE" dirty="0"/>
              <a:t>500 – 2 000 MWh/år, inkl nät och skatter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B9CE64B-7F26-974A-716B-44EA67E46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22667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12ABC6-7CBB-487D-B9CB-772AFB01E0B9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52111B3-F561-C11E-32A4-3E4EA244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66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68146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 (PPP*)</a:t>
            </a:r>
            <a:br>
              <a:rPr lang="sv-SE" dirty="0"/>
            </a:br>
            <a:r>
              <a:rPr lang="sv-SE" dirty="0"/>
              <a:t>500 – 2 000 MWh/år, inkl nät och skatter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19FA9C8-C78F-CA7C-4A7E-F5BE19CC5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349196945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C39A0D-FD00-4673-881C-9BCE717010AE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44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9E826A4-3D0B-B3F6-D2C1-B968F181D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715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54645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</a:t>
            </a:r>
            <a:br>
              <a:rPr lang="sv-SE" dirty="0"/>
            </a:br>
            <a:r>
              <a:rPr lang="sv-SE" dirty="0"/>
              <a:t>70-150 GWh/år, inkl nät och skatter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BC1D065-434E-488C-6292-BCF631235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663931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63B824C-088E-4BBC-9396-4CDC1708374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9821B09-BE1C-43F7-644A-B06FD4873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715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92860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 (PPP*)</a:t>
            </a:r>
            <a:br>
              <a:rPr lang="sv-SE" dirty="0"/>
            </a:br>
            <a:r>
              <a:rPr lang="sv-SE" dirty="0"/>
              <a:t>70-150 GWh/år, inkl nät och skatter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33CD6699-D3E8-7C23-1400-689DFB202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299166038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765E0D-9FB8-402B-A151-2C18B7D516F6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DDA4F10-4F08-7680-0EF7-6B276CE3B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03313"/>
            <a:ext cx="10229850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47395"/>
          </a:xfrm>
        </p:spPr>
        <p:txBody>
          <a:bodyPr/>
          <a:lstStyle/>
          <a:p>
            <a:r>
              <a:rPr lang="sv-SE" dirty="0"/>
              <a:t>Elhandelsbyte per månad – hushåll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B051635-E7F3-8227-8018-50C0B4E19E6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0594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E24F0A7-5A76-B3EB-B715-4BDCA44CA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068388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71E73F7-8879-4ADE-A745-F3BC48776FE4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485611"/>
          </a:xfrm>
        </p:spPr>
        <p:txBody>
          <a:bodyPr/>
          <a:lstStyle/>
          <a:p>
            <a:r>
              <a:rPr lang="sv-SE" dirty="0"/>
              <a:t>Elhandelsbyte per månad – hushåll (volym)</a:t>
            </a:r>
          </a:p>
        </p:txBody>
      </p:sp>
      <p:sp>
        <p:nvSpPr>
          <p:cNvPr id="6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B99B3EC-EE8F-4193-D2EA-AF41B082DF2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27792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8759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ADEA0FF-BEF6-40CD-A670-A0FFAA76BB90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FC58BE-E4BB-F7A4-6861-D5E3B167E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68388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47395"/>
          </a:xfrm>
        </p:spPr>
        <p:txBody>
          <a:bodyPr/>
          <a:lstStyle/>
          <a:p>
            <a:r>
              <a:rPr lang="sv-SE" dirty="0"/>
              <a:t>Elhandelsbyte per månad – övriga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01C3011-68C4-6E63-0D91-60CE6F3E31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8927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C23EDB0-7EFD-4766-A65A-AFEBD39A9A5B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D201FFF-F44C-2053-9E81-217C05CA1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66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1"/>
            <a:ext cx="8677275" cy="510324"/>
          </a:xfrm>
        </p:spPr>
        <p:txBody>
          <a:bodyPr/>
          <a:lstStyle/>
          <a:p>
            <a:r>
              <a:rPr lang="sv-SE" dirty="0"/>
              <a:t>Elhandelsbyte per månad – övriga (volym)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545DEC1-A304-B083-83AC-6F58DBED2FB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8138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BE2929-F1D8-4B4A-A11E-AC7E706E46DE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E152FCB-24E3-1BA5-A7E4-1D307F35C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38238"/>
            <a:ext cx="10226675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1"/>
            <a:ext cx="8677275" cy="473254"/>
          </a:xfrm>
        </p:spPr>
        <p:txBody>
          <a:bodyPr/>
          <a:lstStyle/>
          <a:p>
            <a:r>
              <a:rPr lang="sv-SE" dirty="0"/>
              <a:t>Elhandelsbyte per månad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B7ABA7D-DE5D-F403-80F4-3EAEE8B54D2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00701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9817</TotalTime>
  <Words>1065</Words>
  <Application>Microsoft Office PowerPoint</Application>
  <PresentationFormat>Bredbild</PresentationFormat>
  <Paragraphs>196</Paragraphs>
  <Slides>45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Energiföretagen_mall_v1</vt:lpstr>
      <vt:lpstr>Elkundernas fördelning per avtalstyp</vt:lpstr>
      <vt:lpstr>Elkundernas fördelning per avtalstyp</vt:lpstr>
      <vt:lpstr>Elkundernas fördelning per avtalstyp, procent</vt:lpstr>
      <vt:lpstr>Systempris (månadsmedel) samt fördelning av avtalstyper</vt:lpstr>
      <vt:lpstr>Elhandelsbyte per månad – hushåll (antal)</vt:lpstr>
      <vt:lpstr>Elhandelsbyte per månad – hushåll (volym)</vt:lpstr>
      <vt:lpstr>Elhandelsbyte per månad – övriga (antal)</vt:lpstr>
      <vt:lpstr>Elhandelsbyte per månad – övriga (volym)</vt:lpstr>
      <vt:lpstr>Elhandelsbyte per månad (antal)</vt:lpstr>
      <vt:lpstr>Elhandelsbyte per månad (volym)</vt:lpstr>
      <vt:lpstr>Elhandelsbyte summa 12 månader (antal)</vt:lpstr>
      <vt:lpstr>Elhandelsbyte summa 12 månader (volym)</vt:lpstr>
      <vt:lpstr>Elhandelsbyte per månad hushållskunder – genomsnittlig volym </vt:lpstr>
      <vt:lpstr>Omförhandlade avtal per månad</vt:lpstr>
      <vt:lpstr>Underlag för ”Konsumentpriset” exkl. nätavgift</vt:lpstr>
      <vt:lpstr>Underlag för ”konsumentpriset” (systempris exkl. nätavgift)</vt:lpstr>
      <vt:lpstr>Underlag för ”konsumentpriset” exkl. nätavgift och lägre energiskatt i SE1 och SE2</vt:lpstr>
      <vt:lpstr>Konsumentprisets fördelning 20 000 kWh/år, rörligt pris, löpande priser</vt:lpstr>
      <vt:lpstr>Konsumentprisets fördelning 20 000 kWh/år, rörligt pris, löpande priser</vt:lpstr>
      <vt:lpstr>Konsumentprisets fördelning Avtal om rörligt pris (löpande priser)</vt:lpstr>
      <vt:lpstr>Konsumentprisets sammansättning Avtal om rörligt pris (löpande priser)</vt:lpstr>
      <vt:lpstr>Konsumentpriset på el fördelat 1970- Villa med elvärme (20 000 kWh/år, rörligt pris, löpande priser)</vt:lpstr>
      <vt:lpstr>Konsumentpriset på el fördelat 1970- Villa med elvärme (20 000 kWh/år, rörligt pris, 2010-års priser)</vt:lpstr>
      <vt:lpstr>Konsumentpriset på el fördelat 1970- Villa med elvärme (20 000 kWh/år, rörligt pris, löpande priser)</vt:lpstr>
      <vt:lpstr>Konsumentpriset på el fördelat 1970- Villa med elvärme (20 000 kWh/år, rörligt pris, löpande priser)</vt:lpstr>
      <vt:lpstr>Prisutveckling för olika avtalsformer villa med elvärme, löpande elpriser, inkl. nätavgifter och skatter</vt:lpstr>
      <vt:lpstr>Prisutveckling för olika avtalsformer villa med elvärme, löpande elenergipriser, exkl. nätavgifter och skatter</vt:lpstr>
      <vt:lpstr>Prisutveckling för olika avtalsformer villa med elvärme, löpande elenergipriser, exkl. nätavgifter och skatter</vt:lpstr>
      <vt:lpstr>Prisutveckling för olika avtalsformer lägenhet, löpande elenergipriser, exkl. nätavgifter och skatter</vt:lpstr>
      <vt:lpstr>Prisutveckling i relation till KPI villa med elvärme (löpande priser)</vt:lpstr>
      <vt:lpstr>Rörligt prisavtal i relation till KPI villa med elvärme (löpande priser)</vt:lpstr>
      <vt:lpstr>Elskattens utveckling från år 1951 för hushållskunder*</vt:lpstr>
      <vt:lpstr>Elkostnadernas utveckling från 1996 rörligt avtal*, inkl. nätavgift, elcertifikat, skatter&amp;moms (löpande priser)</vt:lpstr>
      <vt:lpstr>Elkostnader i Europa hushållskunder 2 500-5 000 kWh/år</vt:lpstr>
      <vt:lpstr>Elkostnader i Europa (PPP*) hushållskunder 2 500-5 000 kWh/år</vt:lpstr>
      <vt:lpstr>Elkostnader i Europa hushållskunder 5 000-15 000 kWh/år</vt:lpstr>
      <vt:lpstr>Elkostnader i Europa hushållskunder 5 000-15 000 kWh/år</vt:lpstr>
      <vt:lpstr>Elkostnader i Europa hushållskunder &gt;15 000 kWh/år</vt:lpstr>
      <vt:lpstr>Elkostnader i Europa (PPP*) hushållskunder &gt;15 000 kWh/år</vt:lpstr>
      <vt:lpstr>Elkostnader för industrin i Europa 20-500 MWh/år, inkl nät och skatter</vt:lpstr>
      <vt:lpstr>Elkostnader för industrin i Europa (PPP*) 20-500 MWh/år, inkl nät och skatter</vt:lpstr>
      <vt:lpstr>Elkostnader för industrin i Europa 500 – 2 000 MWh/år, inkl nät och skatter</vt:lpstr>
      <vt:lpstr>Elkostnader för industrin i Europa (PPP*) 500 – 2 000 MWh/år, inkl nät och skatter</vt:lpstr>
      <vt:lpstr>Elkostnader för industrin i Europa 70-150 GWh/år, inkl nät och skatter</vt:lpstr>
      <vt:lpstr>Elkostnader för industrin i Europa (PPP*) 70-150 GWh/år, inkl nät och skatter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675</cp:revision>
  <cp:lastPrinted>2016-09-19T08:50:12Z</cp:lastPrinted>
  <dcterms:created xsi:type="dcterms:W3CDTF">2016-09-16T07:52:52Z</dcterms:created>
  <dcterms:modified xsi:type="dcterms:W3CDTF">2024-09-22T12:05:22Z</dcterms:modified>
</cp:coreProperties>
</file>